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299" r:id="rId2"/>
  </p:sldMasterIdLst>
  <p:notesMasterIdLst>
    <p:notesMasterId r:id="rId94"/>
  </p:notesMasterIdLst>
  <p:handoutMasterIdLst>
    <p:handoutMasterId r:id="rId95"/>
  </p:handoutMasterIdLst>
  <p:sldIdLst>
    <p:sldId id="1682" r:id="rId3"/>
    <p:sldId id="1683" r:id="rId4"/>
    <p:sldId id="1659" r:id="rId5"/>
    <p:sldId id="1395" r:id="rId6"/>
    <p:sldId id="1396" r:id="rId7"/>
    <p:sldId id="1397" r:id="rId8"/>
    <p:sldId id="1398" r:id="rId9"/>
    <p:sldId id="1399" r:id="rId10"/>
    <p:sldId id="1671" r:id="rId11"/>
    <p:sldId id="1400" r:id="rId12"/>
    <p:sldId id="1401" r:id="rId13"/>
    <p:sldId id="1668" r:id="rId14"/>
    <p:sldId id="1408" r:id="rId15"/>
    <p:sldId id="1632" r:id="rId16"/>
    <p:sldId id="1633" r:id="rId17"/>
    <p:sldId id="1657" r:id="rId18"/>
    <p:sldId id="1634" r:id="rId19"/>
    <p:sldId id="1638" r:id="rId20"/>
    <p:sldId id="1628" r:id="rId21"/>
    <p:sldId id="1656" r:id="rId22"/>
    <p:sldId id="1553" r:id="rId23"/>
    <p:sldId id="1542" r:id="rId24"/>
    <p:sldId id="1677" r:id="rId25"/>
    <p:sldId id="1551" r:id="rId26"/>
    <p:sldId id="1552" r:id="rId27"/>
    <p:sldId id="1543" r:id="rId28"/>
    <p:sldId id="1410" r:id="rId29"/>
    <p:sldId id="1626" r:id="rId30"/>
    <p:sldId id="1541" r:id="rId31"/>
    <p:sldId id="1418" r:id="rId32"/>
    <p:sldId id="1423" r:id="rId33"/>
    <p:sldId id="1425" r:id="rId34"/>
    <p:sldId id="1654" r:id="rId35"/>
    <p:sldId id="1550" r:id="rId36"/>
    <p:sldId id="1428" r:id="rId37"/>
    <p:sldId id="1419" r:id="rId38"/>
    <p:sldId id="1653" r:id="rId39"/>
    <p:sldId id="1556" r:id="rId40"/>
    <p:sldId id="1421" r:id="rId41"/>
    <p:sldId id="1422" r:id="rId42"/>
    <p:sldId id="1429" r:id="rId43"/>
    <p:sldId id="1672" r:id="rId44"/>
    <p:sldId id="1430" r:id="rId45"/>
    <p:sldId id="1567" r:id="rId46"/>
    <p:sldId id="1652" r:id="rId47"/>
    <p:sldId id="1637" r:id="rId48"/>
    <p:sldId id="1562" r:id="rId49"/>
    <p:sldId id="1616" r:id="rId50"/>
    <p:sldId id="1582" r:id="rId51"/>
    <p:sldId id="1563" r:id="rId52"/>
    <p:sldId id="1564" r:id="rId53"/>
    <p:sldId id="1566" r:id="rId54"/>
    <p:sldId id="1584" r:id="rId55"/>
    <p:sldId id="1565" r:id="rId56"/>
    <p:sldId id="1561" r:id="rId57"/>
    <p:sldId id="1448" r:id="rId58"/>
    <p:sldId id="1568" r:id="rId59"/>
    <p:sldId id="1658" r:id="rId60"/>
    <p:sldId id="1673" r:id="rId61"/>
    <p:sldId id="1559" r:id="rId62"/>
    <p:sldId id="1431" r:id="rId63"/>
    <p:sldId id="1571" r:id="rId64"/>
    <p:sldId id="1675" r:id="rId65"/>
    <p:sldId id="1674" r:id="rId66"/>
    <p:sldId id="1572" r:id="rId67"/>
    <p:sldId id="1684" r:id="rId68"/>
    <p:sldId id="1679" r:id="rId69"/>
    <p:sldId id="1681" r:id="rId70"/>
    <p:sldId id="1670" r:id="rId71"/>
    <p:sldId id="1640" r:id="rId72"/>
    <p:sldId id="1589" r:id="rId73"/>
    <p:sldId id="1590" r:id="rId74"/>
    <p:sldId id="1591" r:id="rId75"/>
    <p:sldId id="1592" r:id="rId76"/>
    <p:sldId id="1593" r:id="rId77"/>
    <p:sldId id="1660" r:id="rId78"/>
    <p:sldId id="1594" r:id="rId79"/>
    <p:sldId id="1595" r:id="rId80"/>
    <p:sldId id="1596" r:id="rId81"/>
    <p:sldId id="1597" r:id="rId82"/>
    <p:sldId id="1598" r:id="rId83"/>
    <p:sldId id="1599" r:id="rId84"/>
    <p:sldId id="1600" r:id="rId85"/>
    <p:sldId id="1601" r:id="rId86"/>
    <p:sldId id="1602" r:id="rId87"/>
    <p:sldId id="1661" r:id="rId88"/>
    <p:sldId id="1663" r:id="rId89"/>
    <p:sldId id="1664" r:id="rId90"/>
    <p:sldId id="1665" r:id="rId91"/>
    <p:sldId id="1666" r:id="rId92"/>
    <p:sldId id="1667" r:id="rId9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A073DAE3-B461-442F-A3D3-6642BD875E45}">
          <p14:sldIdLst>
            <p14:sldId id="1682"/>
            <p14:sldId id="1683"/>
            <p14:sldId id="1659"/>
            <p14:sldId id="1395"/>
            <p14:sldId id="1396"/>
            <p14:sldId id="1397"/>
            <p14:sldId id="1398"/>
            <p14:sldId id="1399"/>
            <p14:sldId id="1671"/>
            <p14:sldId id="1400"/>
            <p14:sldId id="1401"/>
            <p14:sldId id="1668"/>
            <p14:sldId id="1408"/>
            <p14:sldId id="1632"/>
            <p14:sldId id="1633"/>
            <p14:sldId id="1657"/>
            <p14:sldId id="1634"/>
            <p14:sldId id="1638"/>
            <p14:sldId id="1628"/>
            <p14:sldId id="1656"/>
            <p14:sldId id="1553"/>
            <p14:sldId id="1542"/>
            <p14:sldId id="1677"/>
            <p14:sldId id="1551"/>
            <p14:sldId id="1552"/>
            <p14:sldId id="1543"/>
            <p14:sldId id="1410"/>
            <p14:sldId id="1626"/>
            <p14:sldId id="1541"/>
            <p14:sldId id="1418"/>
            <p14:sldId id="1423"/>
            <p14:sldId id="1425"/>
            <p14:sldId id="1654"/>
            <p14:sldId id="1550"/>
            <p14:sldId id="1428"/>
            <p14:sldId id="1419"/>
            <p14:sldId id="1653"/>
            <p14:sldId id="1556"/>
            <p14:sldId id="1421"/>
            <p14:sldId id="1422"/>
            <p14:sldId id="1429"/>
            <p14:sldId id="1672"/>
            <p14:sldId id="1430"/>
            <p14:sldId id="1567"/>
            <p14:sldId id="1652"/>
            <p14:sldId id="1637"/>
            <p14:sldId id="1562"/>
            <p14:sldId id="1616"/>
            <p14:sldId id="1582"/>
            <p14:sldId id="1563"/>
            <p14:sldId id="1564"/>
            <p14:sldId id="1566"/>
            <p14:sldId id="1584"/>
            <p14:sldId id="1565"/>
            <p14:sldId id="1561"/>
            <p14:sldId id="1448"/>
            <p14:sldId id="1568"/>
            <p14:sldId id="1658"/>
            <p14:sldId id="1673"/>
            <p14:sldId id="1559"/>
            <p14:sldId id="1431"/>
            <p14:sldId id="1571"/>
            <p14:sldId id="1675"/>
            <p14:sldId id="1674"/>
            <p14:sldId id="1572"/>
            <p14:sldId id="1684"/>
            <p14:sldId id="1679"/>
            <p14:sldId id="1681"/>
            <p14:sldId id="1670"/>
            <p14:sldId id="1640"/>
            <p14:sldId id="1589"/>
            <p14:sldId id="1590"/>
            <p14:sldId id="1591"/>
            <p14:sldId id="1592"/>
            <p14:sldId id="1593"/>
            <p14:sldId id="1660"/>
            <p14:sldId id="1594"/>
            <p14:sldId id="1595"/>
            <p14:sldId id="1596"/>
            <p14:sldId id="1597"/>
            <p14:sldId id="1598"/>
            <p14:sldId id="1599"/>
            <p14:sldId id="1600"/>
            <p14:sldId id="1601"/>
            <p14:sldId id="1602"/>
            <p14:sldId id="1661"/>
            <p14:sldId id="1663"/>
            <p14:sldId id="1664"/>
            <p14:sldId id="1665"/>
            <p14:sldId id="1666"/>
            <p14:sldId id="166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92D050"/>
    <a:srgbClr val="FE7F50"/>
    <a:srgbClr val="FF8C00"/>
    <a:srgbClr val="DEEBF7"/>
    <a:srgbClr val="FFFFFF"/>
    <a:srgbClr val="B2B2B2"/>
    <a:srgbClr val="505050"/>
    <a:srgbClr val="00BCF2"/>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0" autoAdjust="0"/>
    <p:restoredTop sz="94717" autoAdjust="0"/>
  </p:normalViewPr>
  <p:slideViewPr>
    <p:cSldViewPr>
      <p:cViewPr varScale="1">
        <p:scale>
          <a:sx n="74" d="100"/>
          <a:sy n="74" d="100"/>
        </p:scale>
        <p:origin x="60" y="5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1" d="100"/>
        <a:sy n="81" d="100"/>
      </p:scale>
      <p:origin x="0" y="0"/>
    </p:cViewPr>
  </p:sorterViewPr>
  <p:notesViewPr>
    <p:cSldViewPr showGuides="1">
      <p:cViewPr>
        <p:scale>
          <a:sx n="100" d="100"/>
          <a:sy n="100" d="100"/>
        </p:scale>
        <p:origin x="2694"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TechReady 23</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12/1/2016 9:52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TechReady 23</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12/1/2016 9:41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D227F-F820-4F89-AF22-05F4283B79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91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850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119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649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104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TechReady 23</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12/1/2016 9:41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31617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TechReady 23</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12/1/2016 9:41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22837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2708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447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62593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5965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D227F-F820-4F89-AF22-05F4283B79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02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90046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02872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19936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20699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7570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75418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53810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73840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36292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3541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04986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40390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5613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83607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17089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56555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41948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68762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18139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6305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TechReady 23</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12/1/2016 9:41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15413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8007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05235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29649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91129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87059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60168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96832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12/1/2016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095619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71</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2131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72</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030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73</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691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15352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74</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81626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75</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23557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76</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85455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77</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30026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78</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24541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79</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34148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80</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221837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81</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30117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82</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05024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83</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763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93483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84</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72786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85</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12/1/2016</a:t>
            </a:fld>
            <a:endParaRPr lang="en-US" dirty="0"/>
          </a:p>
        </p:txBody>
      </p:sp>
      <p:sp>
        <p:nvSpPr>
          <p:cNvPr id="7" name="Footer Placeholder 6"/>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045639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12/1/2016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86</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015549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973890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6882842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061291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5559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6149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B9AB204-7D86-4363-947A-E892579E27F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1521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77841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39" y="3954458"/>
            <a:ext cx="9144000"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41" y="2117165"/>
            <a:ext cx="9144000" cy="1837298"/>
          </a:xfrm>
          <a:noFill/>
        </p:spPr>
        <p:txBody>
          <a:bodyPr lIns="146304" tIns="91440" rIns="146304" bIns="91440" anchor="t" anchorCtr="0"/>
          <a:lstStyle>
            <a:lvl1pPr>
              <a:defRPr sz="5999" spc="-100" baseline="0">
                <a:gradFill>
                  <a:gsLst>
                    <a:gs pos="5833">
                      <a:schemeClr val="tx1"/>
                    </a:gs>
                    <a:gs pos="97000">
                      <a:schemeClr val="tx1"/>
                    </a:gs>
                  </a:gsLst>
                  <a:lin ang="5400000" scaled="0"/>
                </a:gradFill>
              </a:defRPr>
            </a:lvl1pPr>
          </a:lstStyle>
          <a:p>
            <a:r>
              <a:rPr lang="en-US" dirty="0"/>
              <a:t>Presentation title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8836" y="480503"/>
            <a:ext cx="2557752" cy="547906"/>
          </a:xfrm>
          <a:prstGeom prst="rect">
            <a:avLst/>
          </a:prstGeom>
        </p:spPr>
      </p:pic>
    </p:spTree>
    <p:extLst>
      <p:ext uri="{BB962C8B-B14F-4D97-AF65-F5344CB8AC3E}">
        <p14:creationId xmlns:p14="http://schemas.microsoft.com/office/powerpoint/2010/main" val="1660887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9144000" cy="3657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4000"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8836" y="480503"/>
            <a:ext cx="2557752" cy="547906"/>
          </a:xfrm>
          <a:prstGeom prst="rect">
            <a:avLst/>
          </a:prstGeom>
        </p:spPr>
      </p:pic>
      <p:sp>
        <p:nvSpPr>
          <p:cNvPr id="5" name="Text Placeholder 4"/>
          <p:cNvSpPr>
            <a:spLocks noGrp="1"/>
          </p:cNvSpPr>
          <p:nvPr>
            <p:ph type="body" sz="quarter" idx="12" hasCustomPrompt="1"/>
          </p:nvPr>
        </p:nvSpPr>
        <p:spPr>
          <a:xfrm>
            <a:off x="274700" y="3955786"/>
            <a:ext cx="9144000"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001768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16" name="Rectangle 15"/>
          <p:cNvSpPr/>
          <p:nvPr/>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5"/>
            <a:ext cx="9144000" cy="1831379"/>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4463"/>
            <a:ext cx="9144000" cy="1828801"/>
          </a:xfrm>
          <a:noFill/>
        </p:spPr>
        <p:txBody>
          <a:bodyPr lIns="146304" tIns="109728" rIns="146304"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6"/>
          </a:xfrm>
          <a:prstGeom prst="rect">
            <a:avLst/>
          </a:prstGeom>
        </p:spPr>
      </p:pic>
    </p:spTree>
    <p:extLst>
      <p:ext uri="{BB962C8B-B14F-4D97-AF65-F5344CB8AC3E}">
        <p14:creationId xmlns:p14="http://schemas.microsoft.com/office/powerpoint/2010/main" val="3321991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3 for internal audien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3084"/>
            <a:ext cx="9144000" cy="3663354"/>
          </a:xfrm>
          <a:solidFill>
            <a:schemeClr val="accent2"/>
          </a:solid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638" y="3954458"/>
            <a:ext cx="9144000" cy="1828801"/>
          </a:xfrm>
          <a:noFill/>
        </p:spPr>
        <p:txBody>
          <a:bodyPr lIns="146304" tIns="109728" rIns="146304"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10409969" y="479776"/>
            <a:ext cx="1552931" cy="332659"/>
          </a:xfrm>
          <a:prstGeom prst="rect">
            <a:avLst/>
          </a:prstGeom>
        </p:spPr>
      </p:pic>
    </p:spTree>
    <p:extLst>
      <p:ext uri="{BB962C8B-B14F-4D97-AF65-F5344CB8AC3E}">
        <p14:creationId xmlns:p14="http://schemas.microsoft.com/office/powerpoint/2010/main" val="596255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4638" y="321571"/>
            <a:ext cx="1797197" cy="660994"/>
          </a:xfrm>
          <a:prstGeom prst="rect">
            <a:avLst/>
          </a:prstGeom>
        </p:spPr>
      </p:pic>
      <p:sp>
        <p:nvSpPr>
          <p:cNvPr id="18" name="Rectangle 17"/>
          <p:cNvSpPr/>
          <p:nvPr/>
        </p:nvSpPr>
        <p:spPr bwMode="gray">
          <a:xfrm>
            <a:off x="274639" y="2125663"/>
            <a:ext cx="7315200"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4702" y="3957639"/>
            <a:ext cx="7316788" cy="1825625"/>
          </a:xfrm>
        </p:spPr>
        <p:txBody>
          <a:bodyPr tIns="109728" bIns="109728">
            <a:noAutofit/>
          </a:bodyPr>
          <a:lstStyle>
            <a:lvl1pPr marL="0" indent="0">
              <a:spcBef>
                <a:spcPts val="0"/>
              </a:spcBef>
              <a:buNone/>
              <a:defRPr sz="3199" baseline="0">
                <a:gradFill>
                  <a:gsLst>
                    <a:gs pos="1250">
                      <a:srgbClr val="FFFFFF"/>
                    </a:gs>
                    <a:gs pos="99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521088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p:nvSpPr>
        <p:spPr bwMode="gray">
          <a:xfrm>
            <a:off x="274639"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4"/>
            <a:ext cx="7316788" cy="1828800"/>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1" y="3957639"/>
            <a:ext cx="7316788" cy="1825625"/>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10411876" y="479775"/>
            <a:ext cx="1552931" cy="332660"/>
          </a:xfrm>
          <a:prstGeom prst="rect">
            <a:avLst/>
          </a:prstGeom>
        </p:spPr>
      </p:pic>
    </p:spTree>
    <p:extLst>
      <p:ext uri="{BB962C8B-B14F-4D97-AF65-F5344CB8AC3E}">
        <p14:creationId xmlns:p14="http://schemas.microsoft.com/office/powerpoint/2010/main" val="2545934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flipH="1">
            <a:off x="-4"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39"/>
            <a:ext cx="6402388" cy="1825625"/>
          </a:xfrm>
          <a:noFill/>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008799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flipH="1">
            <a:off x="-4"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3957613"/>
            <a:ext cx="6402388" cy="1825625"/>
          </a:xfrm>
          <a:noFill/>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58361" y="6182090"/>
            <a:ext cx="1552931" cy="332660"/>
          </a:xfrm>
          <a:prstGeom prst="rect">
            <a:avLst/>
          </a:prstGeom>
        </p:spPr>
      </p:pic>
    </p:spTree>
    <p:extLst>
      <p:ext uri="{BB962C8B-B14F-4D97-AF65-F5344CB8AC3E}">
        <p14:creationId xmlns:p14="http://schemas.microsoft.com/office/powerpoint/2010/main" val="3942099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74639"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3925"/>
            <a:ext cx="7316788" cy="1830538"/>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3051" y="3957639"/>
            <a:ext cx="7316788" cy="1825625"/>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a:t>Click to edit Master text styles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425209" y="480503"/>
            <a:ext cx="1552931" cy="332660"/>
          </a:xfrm>
          <a:prstGeom prst="rect">
            <a:avLst/>
          </a:prstGeom>
        </p:spPr>
      </p:pic>
    </p:spTree>
    <p:extLst>
      <p:ext uri="{BB962C8B-B14F-4D97-AF65-F5344CB8AC3E}">
        <p14:creationId xmlns:p14="http://schemas.microsoft.com/office/powerpoint/2010/main" val="1583797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p:nvPicPr>
        <p:blipFill rotWithShape="1">
          <a:blip r:embed="rId2">
            <a:extLst>
              <a:ext uri="{28A0092B-C50C-407E-A947-70E740481C1C}">
                <a14:useLocalDpi xmlns:a14="http://schemas.microsoft.com/office/drawing/2010/main"/>
              </a:ext>
            </a:extLst>
          </a:blip>
          <a:srcRect l="114" t="1" b="-114"/>
          <a:stretch/>
        </p:blipFill>
        <p:spPr bwMode="auto">
          <a:xfrm flipH="1">
            <a:off x="-1" y="2"/>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274639"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1" y="2123925"/>
            <a:ext cx="7316788" cy="1830538"/>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3051" y="3957639"/>
            <a:ext cx="7316788" cy="1825625"/>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a:t>Click to edit Master text styles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0425212" y="479775"/>
            <a:ext cx="1552931" cy="332660"/>
          </a:xfrm>
          <a:prstGeom prst="rect">
            <a:avLst/>
          </a:prstGeom>
        </p:spPr>
      </p:pic>
    </p:spTree>
    <p:extLst>
      <p:ext uri="{BB962C8B-B14F-4D97-AF65-F5344CB8AC3E}">
        <p14:creationId xmlns:p14="http://schemas.microsoft.com/office/powerpoint/2010/main" val="1981589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18" y="2"/>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3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827188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18" y="2"/>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399"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a:t>Speaker Name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0425183" y="6182090"/>
            <a:ext cx="1552931" cy="332660"/>
          </a:xfrm>
          <a:prstGeom prst="rect">
            <a:avLst/>
          </a:prstGeom>
        </p:spPr>
      </p:pic>
    </p:spTree>
    <p:extLst>
      <p:ext uri="{BB962C8B-B14F-4D97-AF65-F5344CB8AC3E}">
        <p14:creationId xmlns:p14="http://schemas.microsoft.com/office/powerpoint/2010/main" val="1369266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p:nvSpPr>
        <p:spPr bwMode="gray">
          <a:xfrm>
            <a:off x="274639"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3"/>
            <a:ext cx="7316788" cy="2743200"/>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a:t>Speaker Name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703798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p:nvSpPr>
        <p:spPr bwMode="gray">
          <a:xfrm>
            <a:off x="274639"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1" y="2125663"/>
            <a:ext cx="7316788" cy="274319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a:t>Speaker Name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0425209" y="480503"/>
            <a:ext cx="1552931" cy="332660"/>
          </a:xfrm>
          <a:prstGeom prst="rect">
            <a:avLst/>
          </a:prstGeom>
        </p:spPr>
      </p:pic>
    </p:spTree>
    <p:extLst>
      <p:ext uri="{BB962C8B-B14F-4D97-AF65-F5344CB8AC3E}">
        <p14:creationId xmlns:p14="http://schemas.microsoft.com/office/powerpoint/2010/main" val="2992010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406"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bwMode="gray">
          <a:xfrm>
            <a:off x="274703"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9" y="2125663"/>
            <a:ext cx="7315200" cy="2743200"/>
          </a:xfrm>
          <a:noFill/>
        </p:spPr>
        <p:txBody>
          <a:bodyPr lIns="146304" tIns="91440" rIns="146304" bIns="91440" anchor="t" anchorCtr="0"/>
          <a:lstStyle>
            <a:lvl1pPr>
              <a:defRPr sz="6599"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640" y="4867275"/>
            <a:ext cx="7315200" cy="1830388"/>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594575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406" y="7939"/>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gray">
          <a:xfrm>
            <a:off x="274703"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9" y="1210470"/>
            <a:ext cx="7315200" cy="1829594"/>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639" y="3038475"/>
            <a:ext cx="7315200" cy="1830388"/>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0425183" y="6182090"/>
            <a:ext cx="1552931" cy="332660"/>
          </a:xfrm>
          <a:prstGeom prst="rect">
            <a:avLst/>
          </a:prstGeom>
        </p:spPr>
      </p:pic>
    </p:spTree>
    <p:extLst>
      <p:ext uri="{BB962C8B-B14F-4D97-AF65-F5344CB8AC3E}">
        <p14:creationId xmlns:p14="http://schemas.microsoft.com/office/powerpoint/2010/main" val="1748239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9313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3916940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7412178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371247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229979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73533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8716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32581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11056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771294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78723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01569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200444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407823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6959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23938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93332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9097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Segoe UI" pitchFamily="34" charset="0"/>
                <a:cs typeface="Segoe UI" pitchFamily="34" charset="0"/>
              </a:defRPr>
            </a:lvl1pPr>
            <a:lvl2pPr marL="346487"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94"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06"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795"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12978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990097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5"/>
            <a:chOff x="12618967" y="0"/>
            <a:chExt cx="952401" cy="5766965"/>
          </a:xfrm>
        </p:grpSpPr>
        <p:grpSp>
          <p:nvGrpSpPr>
            <p:cNvPr id="18" name="Group 17"/>
            <p:cNvGrpSpPr/>
            <p:nvPr userDrawn="1"/>
          </p:nvGrpSpPr>
          <p:grpSpPr>
            <a:xfrm>
              <a:off x="12618967" y="0"/>
              <a:ext cx="952401" cy="5720411"/>
              <a:chOff x="12618967" y="0"/>
              <a:chExt cx="952401" cy="5720411"/>
            </a:xfrm>
          </p:grpSpPr>
          <p:grpSp>
            <p:nvGrpSpPr>
              <p:cNvPr id="26" name="Group 25"/>
              <p:cNvGrpSpPr/>
              <p:nvPr userDrawn="1"/>
            </p:nvGrpSpPr>
            <p:grpSpPr>
              <a:xfrm rot="5400000">
                <a:off x="11580864" y="1044098"/>
                <a:ext cx="2705442" cy="629236"/>
                <a:chOff x="1584344" y="4543426"/>
                <a:chExt cx="2705442"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G:120 B:215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dirty="0">
                      <a:gradFill>
                        <a:gsLst>
                          <a:gs pos="10042">
                            <a:schemeClr val="tx1"/>
                          </a:gs>
                          <a:gs pos="39000">
                            <a:schemeClr val="tx1"/>
                          </a:gs>
                        </a:gsLst>
                        <a:lin ang="5400000" scaled="0"/>
                      </a:gradFill>
                      <a:ea typeface="Segoe UI" pitchFamily="34" charset="0"/>
                      <a:cs typeface="Segoe UI" pitchFamily="34" charset="0"/>
                    </a:rPr>
                    <a:t>R:</a:t>
                  </a:r>
                  <a:r>
                    <a:rPr lang="en-US" sz="500" baseline="0" dirty="0">
                      <a:gradFill>
                        <a:gsLst>
                          <a:gs pos="10042">
                            <a:schemeClr val="tx1"/>
                          </a:gs>
                          <a:gs pos="39000">
                            <a:schemeClr val="tx1"/>
                          </a:gs>
                        </a:gsLst>
                        <a:lin ang="5400000" scaled="0"/>
                      </a:gradFill>
                      <a:ea typeface="Segoe UI" pitchFamily="34" charset="0"/>
                      <a:cs typeface="Segoe UI" pitchFamily="34" charset="0"/>
                    </a:rPr>
                    <a:t>186 G:216 B:10</a:t>
                  </a:r>
                  <a:endParaRPr lang="en-US" sz="500" dirty="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92 G:45 B:145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G:32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10042">
                            <a:schemeClr val="tx1"/>
                          </a:gs>
                          <a:gs pos="39000">
                            <a:schemeClr val="tx1"/>
                          </a:gs>
                        </a:gsLst>
                        <a:lin ang="5400000" scaled="0"/>
                      </a:gradFill>
                      <a:latin typeface="+mn-lt"/>
                      <a:ea typeface="Segoe UI" pitchFamily="34" charset="0"/>
                      <a:cs typeface="Segoe UI" pitchFamily="34" charset="0"/>
                    </a:rPr>
                    <a:t>R:255 G:185 B:0</a:t>
                  </a:r>
                </a:p>
              </p:txBody>
            </p:sp>
          </p:grpSp>
          <p:grpSp>
            <p:nvGrpSpPr>
              <p:cNvPr id="27" name="Group 26"/>
              <p:cNvGrpSpPr/>
              <p:nvPr userDrawn="1"/>
            </p:nvGrpSpPr>
            <p:grpSpPr>
              <a:xfrm rot="5400000">
                <a:off x="11870606" y="3812276"/>
                <a:ext cx="1786491" cy="289766"/>
                <a:chOff x="4476564" y="4543426"/>
                <a:chExt cx="1786491" cy="289766"/>
              </a:xfrm>
            </p:grpSpPr>
            <p:sp>
              <p:nvSpPr>
                <p:cNvPr id="33" name="Rectangle 32"/>
                <p:cNvSpPr/>
                <p:nvPr userDrawn="1"/>
              </p:nvSpPr>
              <p:spPr bwMode="auto">
                <a:xfrm>
                  <a:off x="4476564" y="4543426"/>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Mid-Blue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G:24 B:143</a:t>
                  </a:r>
                </a:p>
              </p:txBody>
            </p:sp>
            <p:sp>
              <p:nvSpPr>
                <p:cNvPr id="19" name="Rectangle 18"/>
                <p:cNvSpPr/>
                <p:nvPr userDrawn="1"/>
              </p:nvSpPr>
              <p:spPr bwMode="auto">
                <a:xfrm>
                  <a:off x="5393125"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4644">
                            <a:schemeClr val="tx1"/>
                          </a:gs>
                          <a:gs pos="42000">
                            <a:schemeClr val="tx1"/>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kern="1200" dirty="0">
                      <a:gradFill>
                        <a:gsLst>
                          <a:gs pos="10042">
                            <a:schemeClr val="tx1"/>
                          </a:gs>
                          <a:gs pos="39000">
                            <a:schemeClr val="tx1"/>
                          </a:gs>
                        </a:gsLst>
                        <a:lin ang="5400000" scaled="0"/>
                      </a:gradFill>
                      <a:latin typeface="+mn-lt"/>
                      <a:ea typeface="Segoe UI" pitchFamily="34" charset="0"/>
                      <a:cs typeface="Segoe UI" pitchFamily="34" charset="0"/>
                    </a:rPr>
                    <a:t>R:0 G:188 B:242</a:t>
                  </a: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20" name="Rectangle 19"/>
            <p:cNvSpPr/>
            <p:nvPr userDrawn="1"/>
          </p:nvSpPr>
          <p:spPr bwMode="auto">
            <a:xfrm rot="5400000">
              <a:off x="12328886" y="5187117"/>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12389">
                        <a:srgbClr val="FFFFFF"/>
                      </a:gs>
                      <a:gs pos="46000">
                        <a:srgbClr val="FFFFFF"/>
                      </a:gs>
                    </a:gsLst>
                    <a:lin ang="5400000" scaled="0"/>
                  </a:gradFill>
                  <a:latin typeface="+mn-lt"/>
                  <a:ea typeface="Segoe UI" pitchFamily="34" charset="0"/>
                  <a:cs typeface="Segoe UI" pitchFamily="34" charset="0"/>
                </a:rPr>
                <a:t>Gray</a:t>
              </a:r>
            </a:p>
            <a:p>
              <a:pPr marL="0" algn="l" defTabSz="932472" rtl="0" eaLnBrk="1" fontAlgn="base" latinLnBrk="0" hangingPunct="1">
                <a:lnSpc>
                  <a:spcPct val="100000"/>
                </a:lnSpc>
                <a:spcBef>
                  <a:spcPct val="0"/>
                </a:spcBef>
                <a:spcAft>
                  <a:spcPct val="0"/>
                </a:spcAft>
              </a:pPr>
              <a:r>
                <a:rPr lang="en-US" sz="500" kern="1200" dirty="0">
                  <a:gradFill>
                    <a:gsLst>
                      <a:gs pos="12389">
                        <a:srgbClr val="FFFFFF"/>
                      </a:gs>
                      <a:gs pos="46000">
                        <a:srgbClr val="FFFFFF"/>
                      </a:gs>
                    </a:gsLst>
                    <a:lin ang="5400000" scaled="0"/>
                  </a:gradFill>
                  <a:latin typeface="+mn-lt"/>
                  <a:ea typeface="Segoe UI" pitchFamily="34" charset="0"/>
                  <a:cs typeface="Segoe UI" pitchFamily="34" charset="0"/>
                </a:rPr>
                <a:t>R:80 G:80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95" r:id="rId1"/>
    <p:sldLayoutId id="2147484240" r:id="rId2"/>
    <p:sldLayoutId id="2147484296" r:id="rId3"/>
    <p:sldLayoutId id="2147484241" r:id="rId4"/>
    <p:sldLayoutId id="2147484297" r:id="rId5"/>
    <p:sldLayoutId id="2147484244" r:id="rId6"/>
    <p:sldLayoutId id="2147484298" r:id="rId7"/>
    <p:sldLayoutId id="2147484245" r:id="rId8"/>
    <p:sldLayoutId id="2147484247" r:id="rId9"/>
    <p:sldLayoutId id="2147484251" r:id="rId10"/>
    <p:sldLayoutId id="2147484252" r:id="rId11"/>
    <p:sldLayoutId id="2147484260" r:id="rId1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280421"/>
      </p:ext>
    </p:extLst>
  </p:cSld>
  <p:clrMap bg1="dk1" tx1="lt1" bg2="dk2" tx2="lt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 id="2147484316" r:id="rId17"/>
    <p:sldLayoutId id="2147484317" r:id="rId18"/>
    <p:sldLayoutId id="2147484318" r:id="rId19"/>
    <p:sldLayoutId id="2147484319" r:id="rId20"/>
    <p:sldLayoutId id="2147484320" r:id="rId21"/>
    <p:sldLayoutId id="2147484321" r:id="rId22"/>
    <p:sldLayoutId id="2147484322" r:id="rId23"/>
    <p:sldLayoutId id="2147484323" r:id="rId24"/>
    <p:sldLayoutId id="2147484324" r:id="rId25"/>
    <p:sldLayoutId id="2147484325" r:id="rId26"/>
    <p:sldLayoutId id="2147484326" r:id="rId27"/>
    <p:sldLayoutId id="2147484327" r:id="rId28"/>
    <p:sldLayoutId id="2147484328" r:id="rId29"/>
    <p:sldLayoutId id="2147484329" r:id="rId30"/>
    <p:sldLayoutId id="2147484330" r:id="rId31"/>
    <p:sldLayoutId id="2147484331" r:id="rId32"/>
    <p:sldLayoutId id="2147484332" r:id="rId33"/>
    <p:sldLayoutId id="2147484333" r:id="rId34"/>
    <p:sldLayoutId id="2147484334" r:id="rId35"/>
    <p:sldLayoutId id="2147484335" r:id="rId36"/>
  </p:sldLayoutIdLst>
  <p:transition>
    <p:fade/>
  </p:transition>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ja1pTu4qfKAhUN5mMKHV8GDPAQjRwIBw&amp;url=https://www.iconfinder.com/icons/311123/coordinates_gps_locate_location_map_position_icon&amp;bvm=bv.111677986,d.cGc&amp;psig=AFQjCNEE_e2RYhGZoJmi7Yr4YMjBZFWeNQ&amp;ust=1452808307796576" TargetMode="External"/><Relationship Id="rId13" Type="http://schemas.openxmlformats.org/officeDocument/2006/relationships/image" Target="../media/image26.png"/><Relationship Id="rId3" Type="http://schemas.openxmlformats.org/officeDocument/2006/relationships/image" Target="../media/image17.emf"/><Relationship Id="rId7" Type="http://schemas.openxmlformats.org/officeDocument/2006/relationships/image" Target="../media/image21.png"/><Relationship Id="rId12" Type="http://schemas.openxmlformats.org/officeDocument/2006/relationships/image" Target="../media/image25.emf"/><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24.emf"/><Relationship Id="rId5" Type="http://schemas.openxmlformats.org/officeDocument/2006/relationships/image" Target="../media/image19.emf"/><Relationship Id="rId10" Type="http://schemas.openxmlformats.org/officeDocument/2006/relationships/image" Target="../media/image23.png"/><Relationship Id="rId4" Type="http://schemas.openxmlformats.org/officeDocument/2006/relationships/image" Target="../media/image18.emf"/><Relationship Id="rId9" Type="http://schemas.openxmlformats.org/officeDocument/2006/relationships/image" Target="../media/image22.pn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ja1pTu4qfKAhUN5mMKHV8GDPAQjRwIBw&amp;url=https://www.iconfinder.com/icons/311123/coordinates_gps_locate_location_map_position_icon&amp;bvm=bv.111677986,d.cGc&amp;psig=AFQjCNEE_e2RYhGZoJmi7Yr4YMjBZFWeNQ&amp;ust=1452808307796576" TargetMode="External"/><Relationship Id="rId13" Type="http://schemas.openxmlformats.org/officeDocument/2006/relationships/image" Target="../media/image26.png"/><Relationship Id="rId3" Type="http://schemas.openxmlformats.org/officeDocument/2006/relationships/image" Target="../media/image17.emf"/><Relationship Id="rId7" Type="http://schemas.openxmlformats.org/officeDocument/2006/relationships/image" Target="../media/image21.png"/><Relationship Id="rId12" Type="http://schemas.openxmlformats.org/officeDocument/2006/relationships/image" Target="../media/image25.emf"/><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24.emf"/><Relationship Id="rId5" Type="http://schemas.openxmlformats.org/officeDocument/2006/relationships/image" Target="../media/image19.emf"/><Relationship Id="rId10" Type="http://schemas.openxmlformats.org/officeDocument/2006/relationships/image" Target="../media/image23.png"/><Relationship Id="rId4" Type="http://schemas.openxmlformats.org/officeDocument/2006/relationships/image" Target="../media/image18.emf"/><Relationship Id="rId9" Type="http://schemas.openxmlformats.org/officeDocument/2006/relationships/image" Target="../media/image22.pn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ja1pTu4qfKAhUN5mMKHV8GDPAQjRwIBw&amp;url=https://www.iconfinder.com/icons/311123/coordinates_gps_locate_location_map_position_icon&amp;bvm=bv.111677986,d.cGc&amp;psig=AFQjCNEE_e2RYhGZoJmi7Yr4YMjBZFWeNQ&amp;ust=1452808307796576" TargetMode="External"/><Relationship Id="rId13" Type="http://schemas.openxmlformats.org/officeDocument/2006/relationships/image" Target="../media/image26.png"/><Relationship Id="rId3" Type="http://schemas.openxmlformats.org/officeDocument/2006/relationships/image" Target="../media/image17.emf"/><Relationship Id="rId7" Type="http://schemas.openxmlformats.org/officeDocument/2006/relationships/image" Target="../media/image21.png"/><Relationship Id="rId12" Type="http://schemas.openxmlformats.org/officeDocument/2006/relationships/image" Target="../media/image25.emf"/><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24.emf"/><Relationship Id="rId5" Type="http://schemas.openxmlformats.org/officeDocument/2006/relationships/image" Target="../media/image19.emf"/><Relationship Id="rId10" Type="http://schemas.openxmlformats.org/officeDocument/2006/relationships/image" Target="../media/image23.png"/><Relationship Id="rId4" Type="http://schemas.openxmlformats.org/officeDocument/2006/relationships/image" Target="../media/image18.emf"/><Relationship Id="rId9" Type="http://schemas.openxmlformats.org/officeDocument/2006/relationships/image" Target="../media/image22.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a1pTu4qfKAhUN5mMKHV8GDPAQjRwIBw&amp;url=https://www.iconfinder.com/icons/311123/coordinates_gps_locate_location_map_position_icon&amp;bvm=bv.111677986,d.cGc&amp;psig=AFQjCNEE_e2RYhGZoJmi7Yr4YMjBZFWeNQ&amp;ust=1452808307796576" TargetMode="Externa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aka.ms/cloudarchnetworking" TargetMode="External"/><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azure.microsoft.com/en-us/documentation/articles/guidance-hybrid-network-expressroute/" TargetMode="External"/><Relationship Id="rId4" Type="http://schemas.openxmlformats.org/officeDocument/2006/relationships/hyperlink" Target="https://azure.microsoft.com/en-us/documentation/articles/guidance-hybrid-network-vp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azure.microsoft.com/documentation/articles/fundamentals-identity/"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azure.microsoft.com/services/virtual-machines/security/"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azure.microsoft.com/en-us/documentation/articles/guidance-compute-3-tier-v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image" Target="../media/image22.png"/><Relationship Id="rId5" Type="http://schemas.openxmlformats.org/officeDocument/2006/relationships/image" Target="../media/image18.emf"/><Relationship Id="rId10" Type="http://schemas.openxmlformats.org/officeDocument/2006/relationships/hyperlink" Target="https://www.google.com/url?sa=i&amp;rct=j&amp;q=&amp;esrc=s&amp;source=images&amp;cd=&amp;cad=rja&amp;uact=8&amp;ved=0ahUKEwja1pTu4qfKAhUN5mMKHV8GDPAQjRwIBw&amp;url=https://www.iconfinder.com/icons/311123/coordinates_gps_locate_location_map_position_icon&amp;bvm=bv.111677986,d.cGc&amp;psig=AFQjCNEE_e2RYhGZoJmi7Yr4YMjBZFWeNQ&amp;ust=1452808307796576" TargetMode="External"/><Relationship Id="rId4" Type="http://schemas.openxmlformats.org/officeDocument/2006/relationships/image" Target="../media/image17.emf"/><Relationship Id="rId9" Type="http://schemas.openxmlformats.org/officeDocument/2006/relationships/image" Target="../media/image21.png"/><Relationship Id="rId1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image" Target="../media/image22.png"/><Relationship Id="rId5" Type="http://schemas.openxmlformats.org/officeDocument/2006/relationships/image" Target="../media/image18.emf"/><Relationship Id="rId10" Type="http://schemas.openxmlformats.org/officeDocument/2006/relationships/hyperlink" Target="https://www.google.com/url?sa=i&amp;rct=j&amp;q=&amp;esrc=s&amp;source=images&amp;cd=&amp;cad=rja&amp;uact=8&amp;ved=0ahUKEwja1pTu4qfKAhUN5mMKHV8GDPAQjRwIBw&amp;url=https://www.iconfinder.com/icons/311123/coordinates_gps_locate_location_map_position_icon&amp;bvm=bv.111677986,d.cGc&amp;psig=AFQjCNEE_e2RYhGZoJmi7Yr4YMjBZFWeNQ&amp;ust=1452808307796576" TargetMode="External"/><Relationship Id="rId4" Type="http://schemas.openxmlformats.org/officeDocument/2006/relationships/image" Target="../media/image17.emf"/><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4.emf"/><Relationship Id="rId3" Type="http://schemas.openxmlformats.org/officeDocument/2006/relationships/image" Target="../media/image16.emf"/><Relationship Id="rId7" Type="http://schemas.openxmlformats.org/officeDocument/2006/relationships/image" Target="../media/image19.emf"/><Relationship Id="rId12"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image" Target="../media/image22.png"/><Relationship Id="rId5" Type="http://schemas.openxmlformats.org/officeDocument/2006/relationships/image" Target="../media/image18.emf"/><Relationship Id="rId15" Type="http://schemas.openxmlformats.org/officeDocument/2006/relationships/image" Target="../media/image17.emf"/><Relationship Id="rId10" Type="http://schemas.openxmlformats.org/officeDocument/2006/relationships/hyperlink" Target="https://www.google.com/url?sa=i&amp;rct=j&amp;q=&amp;esrc=s&amp;source=images&amp;cd=&amp;cad=rja&amp;uact=8&amp;ved=0ahUKEwja1pTu4qfKAhUN5mMKHV8GDPAQjRwIBw&amp;url=https://www.iconfinder.com/icons/311123/coordinates_gps_locate_location_map_position_icon&amp;bvm=bv.111677986,d.cGc&amp;psig=AFQjCNEE_e2RYhGZoJmi7Yr4YMjBZFWeNQ&amp;ust=1452808307796576" TargetMode="External"/><Relationship Id="rId4" Type="http://schemas.openxmlformats.org/officeDocument/2006/relationships/image" Target="../media/image38.emf"/><Relationship Id="rId9" Type="http://schemas.openxmlformats.org/officeDocument/2006/relationships/image" Target="../media/image21.png"/><Relationship Id="rId1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hyperlink" Target="https://azure.microsoft.com/documentation/articles/guidance-naming-conventions/"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5545" y="2123924"/>
            <a:ext cx="8099734" cy="1830538"/>
          </a:xfrm>
        </p:spPr>
        <p:txBody>
          <a:bodyPr/>
          <a:lstStyle/>
          <a:p>
            <a:r>
              <a:rPr lang="en-US" sz="5303" dirty="0"/>
              <a:t>Microsoft Cloud Adoption Advisory Board</a:t>
            </a:r>
          </a:p>
        </p:txBody>
      </p:sp>
      <p:sp>
        <p:nvSpPr>
          <p:cNvPr id="7" name="Text Placeholder 6"/>
          <p:cNvSpPr>
            <a:spLocks noGrp="1"/>
          </p:cNvSpPr>
          <p:nvPr>
            <p:ph type="body" sz="quarter" idx="14"/>
          </p:nvPr>
        </p:nvSpPr>
        <p:spPr>
          <a:xfrm>
            <a:off x="275545" y="3948122"/>
            <a:ext cx="7315750" cy="1825625"/>
          </a:xfrm>
        </p:spPr>
        <p:txBody>
          <a:bodyPr/>
          <a:lstStyle/>
          <a:p>
            <a:r>
              <a:rPr lang="en-US" dirty="0"/>
              <a:t>Special November 2016 Webinar</a:t>
            </a:r>
          </a:p>
          <a:p>
            <a:r>
              <a:rPr lang="en-US" dirty="0"/>
              <a:t>Microsoft</a:t>
            </a:r>
          </a:p>
        </p:txBody>
      </p:sp>
    </p:spTree>
    <p:extLst>
      <p:ext uri="{BB962C8B-B14F-4D97-AF65-F5344CB8AC3E}">
        <p14:creationId xmlns:p14="http://schemas.microsoft.com/office/powerpoint/2010/main" val="380063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Design process</a:t>
            </a:r>
          </a:p>
        </p:txBody>
      </p:sp>
    </p:spTree>
    <p:extLst>
      <p:ext uri="{BB962C8B-B14F-4D97-AF65-F5344CB8AC3E}">
        <p14:creationId xmlns:p14="http://schemas.microsoft.com/office/powerpoint/2010/main" val="2141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design process</a:t>
            </a:r>
          </a:p>
        </p:txBody>
      </p:sp>
      <p:sp>
        <p:nvSpPr>
          <p:cNvPr id="5" name="Text Placeholder 2"/>
          <p:cNvSpPr>
            <a:spLocks noGrp="1"/>
          </p:cNvSpPr>
          <p:nvPr>
            <p:ph type="body" sz="quarter" idx="10"/>
          </p:nvPr>
        </p:nvSpPr>
        <p:spPr>
          <a:xfrm>
            <a:off x="274638" y="1107530"/>
            <a:ext cx="11887200" cy="5693866"/>
          </a:xfrm>
        </p:spPr>
        <p:txBody>
          <a:bodyPr/>
          <a:lstStyle/>
          <a:p>
            <a:r>
              <a:rPr lang="en-US" dirty="0"/>
              <a:t>Identify the Azure infrastructure for the VMs:</a:t>
            </a:r>
          </a:p>
          <a:p>
            <a:pPr lvl="1"/>
            <a:r>
              <a:rPr lang="en-US" dirty="0"/>
              <a:t>Location in a subscription</a:t>
            </a:r>
          </a:p>
          <a:p>
            <a:pPr lvl="1"/>
            <a:r>
              <a:rPr lang="en-US" dirty="0"/>
              <a:t>Resource groups</a:t>
            </a:r>
          </a:p>
          <a:p>
            <a:pPr lvl="1"/>
            <a:r>
              <a:rPr lang="en-US" dirty="0"/>
              <a:t>VNets and subnets</a:t>
            </a:r>
          </a:p>
          <a:p>
            <a:pPr lvl="1"/>
            <a:r>
              <a:rPr lang="en-US" dirty="0"/>
              <a:t>Network security groups</a:t>
            </a:r>
          </a:p>
          <a:p>
            <a:pPr lvl="1"/>
            <a:r>
              <a:rPr lang="en-US" dirty="0"/>
              <a:t>Storage accounts</a:t>
            </a:r>
          </a:p>
          <a:p>
            <a:pPr lvl="1"/>
            <a:r>
              <a:rPr lang="en-US" dirty="0"/>
              <a:t>Availability sets</a:t>
            </a:r>
          </a:p>
          <a:p>
            <a:pPr lvl="1"/>
            <a:r>
              <a:rPr lang="en-US" dirty="0"/>
              <a:t>Load balancers</a:t>
            </a:r>
          </a:p>
          <a:p>
            <a:r>
              <a:rPr lang="en-US" dirty="0"/>
              <a:t>Identify the set of VMs for the LOB application and their settings:</a:t>
            </a:r>
          </a:p>
          <a:p>
            <a:pPr lvl="1"/>
            <a:r>
              <a:rPr lang="en-US" dirty="0"/>
              <a:t>Image</a:t>
            </a:r>
          </a:p>
          <a:p>
            <a:pPr lvl="1"/>
            <a:r>
              <a:rPr lang="en-US" dirty="0"/>
              <a:t>Size</a:t>
            </a:r>
          </a:p>
          <a:p>
            <a:pPr lvl="1"/>
            <a:r>
              <a:rPr lang="en-US" dirty="0"/>
              <a:t>Extra disks</a:t>
            </a:r>
          </a:p>
          <a:p>
            <a:pPr lvl="1"/>
            <a:r>
              <a:rPr lang="en-US" dirty="0"/>
              <a:t>NICs and addressing (private/public)</a:t>
            </a:r>
          </a:p>
        </p:txBody>
      </p:sp>
    </p:spTree>
    <p:extLst>
      <p:ext uri="{BB962C8B-B14F-4D97-AF65-F5344CB8AC3E}">
        <p14:creationId xmlns:p14="http://schemas.microsoft.com/office/powerpoint/2010/main" val="932450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Major design steps</a:t>
            </a:r>
          </a:p>
        </p:txBody>
      </p:sp>
      <p:sp>
        <p:nvSpPr>
          <p:cNvPr id="6" name="Text Placeholder 5"/>
          <p:cNvSpPr>
            <a:spLocks noGrp="1"/>
          </p:cNvSpPr>
          <p:nvPr>
            <p:ph type="body" sz="quarter" idx="10"/>
          </p:nvPr>
        </p:nvSpPr>
        <p:spPr>
          <a:xfrm>
            <a:off x="274638" y="1212850"/>
            <a:ext cx="11887200" cy="4124206"/>
          </a:xfrm>
        </p:spPr>
        <p:txBody>
          <a:bodyPr/>
          <a:lstStyle/>
          <a:p>
            <a:pPr marL="742950" indent="-742950">
              <a:buAutoNum type="arabicPeriod"/>
            </a:pPr>
            <a:r>
              <a:rPr lang="en-US" dirty="0"/>
              <a:t>Resource groups</a:t>
            </a:r>
          </a:p>
          <a:p>
            <a:pPr marL="742950" indent="-742950">
              <a:buAutoNum type="arabicPeriod"/>
            </a:pPr>
            <a:r>
              <a:rPr lang="en-US" dirty="0"/>
              <a:t>Connectivity</a:t>
            </a:r>
          </a:p>
          <a:p>
            <a:pPr marL="742950" indent="-742950">
              <a:buAutoNum type="arabicPeriod"/>
            </a:pPr>
            <a:r>
              <a:rPr lang="en-US" dirty="0"/>
              <a:t>Storage</a:t>
            </a:r>
          </a:p>
          <a:p>
            <a:pPr marL="742950" indent="-742950">
              <a:buAutoNum type="arabicPeriod"/>
            </a:pPr>
            <a:r>
              <a:rPr lang="en-US" dirty="0"/>
              <a:t>Identity</a:t>
            </a:r>
          </a:p>
          <a:p>
            <a:pPr marL="742950" indent="-742950">
              <a:buAutoNum type="arabicPeriod"/>
            </a:pPr>
            <a:r>
              <a:rPr lang="en-US" dirty="0"/>
              <a:t>Security</a:t>
            </a:r>
          </a:p>
          <a:p>
            <a:pPr marL="742950" indent="-742950">
              <a:buFont typeface="Wingdings" panose="05000000000000000000" pitchFamily="2" charset="2"/>
              <a:buAutoNum type="arabicPeriod"/>
            </a:pPr>
            <a:r>
              <a:rPr lang="en-US" dirty="0"/>
              <a:t>Virtual machines</a:t>
            </a:r>
          </a:p>
        </p:txBody>
      </p:sp>
    </p:spTree>
    <p:extLst>
      <p:ext uri="{BB962C8B-B14F-4D97-AF65-F5344CB8AC3E}">
        <p14:creationId xmlns:p14="http://schemas.microsoft.com/office/powerpoint/2010/main" val="377013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1: Design your resource groups</a:t>
            </a:r>
          </a:p>
        </p:txBody>
      </p:sp>
      <p:sp>
        <p:nvSpPr>
          <p:cNvPr id="6" name="Text Placeholder 5"/>
          <p:cNvSpPr>
            <a:spLocks noGrp="1"/>
          </p:cNvSpPr>
          <p:nvPr>
            <p:ph type="body" sz="quarter" idx="10"/>
          </p:nvPr>
        </p:nvSpPr>
        <p:spPr>
          <a:xfrm>
            <a:off x="274638" y="1212850"/>
            <a:ext cx="11887200" cy="4185761"/>
          </a:xfrm>
        </p:spPr>
        <p:txBody>
          <a:bodyPr/>
          <a:lstStyle/>
          <a:p>
            <a:r>
              <a:rPr lang="en-US" dirty="0"/>
              <a:t>Resource groups are management containers for Azure infrastructure elements</a:t>
            </a:r>
          </a:p>
          <a:p>
            <a:pPr lvl="1"/>
            <a:r>
              <a:rPr lang="en-US" dirty="0"/>
              <a:t>Manage an element set as a group</a:t>
            </a:r>
          </a:p>
          <a:p>
            <a:pPr lvl="1"/>
            <a:r>
              <a:rPr lang="en-US" dirty="0"/>
              <a:t>Tagging</a:t>
            </a:r>
          </a:p>
          <a:p>
            <a:pPr lvl="1">
              <a:lnSpc>
                <a:spcPct val="100000"/>
              </a:lnSpc>
            </a:pPr>
            <a:r>
              <a:rPr lang="en-US" dirty="0"/>
              <a:t>RBAC for secure access with granular permissions</a:t>
            </a:r>
          </a:p>
          <a:p>
            <a:pPr>
              <a:lnSpc>
                <a:spcPct val="100000"/>
              </a:lnSpc>
            </a:pPr>
            <a:r>
              <a:rPr lang="en-US" dirty="0"/>
              <a:t>Recommendation </a:t>
            </a:r>
          </a:p>
          <a:p>
            <a:pPr lvl="1">
              <a:lnSpc>
                <a:spcPct val="100000"/>
              </a:lnSpc>
            </a:pPr>
            <a:r>
              <a:rPr lang="en-US" dirty="0"/>
              <a:t>Use multiple resource groups</a:t>
            </a:r>
          </a:p>
          <a:p>
            <a:pPr lvl="2">
              <a:lnSpc>
                <a:spcPct val="100000"/>
              </a:lnSpc>
            </a:pPr>
            <a:r>
              <a:rPr lang="en-US" dirty="0"/>
              <a:t>Infrastructure and applications</a:t>
            </a:r>
          </a:p>
          <a:p>
            <a:pPr lvl="2">
              <a:lnSpc>
                <a:spcPct val="100000"/>
              </a:lnSpc>
            </a:pPr>
            <a:r>
              <a:rPr lang="en-US" dirty="0"/>
              <a:t>Tiers/roles/IT departments</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9342437" y="479425"/>
            <a:ext cx="685799" cy="569183"/>
          </a:xfrm>
          <a:prstGeom prst="rect">
            <a:avLst/>
          </a:prstGeom>
        </p:spPr>
      </p:pic>
    </p:spTree>
    <p:extLst>
      <p:ext uri="{BB962C8B-B14F-4D97-AF65-F5344CB8AC3E}">
        <p14:creationId xmlns:p14="http://schemas.microsoft.com/office/powerpoint/2010/main" val="40435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resource group</a:t>
            </a:r>
          </a:p>
        </p:txBody>
      </p:sp>
      <p:sp>
        <p:nvSpPr>
          <p:cNvPr id="4" name="Rectangle 3"/>
          <p:cNvSpPr/>
          <p:nvPr/>
        </p:nvSpPr>
        <p:spPr bwMode="auto">
          <a:xfrm>
            <a:off x="4048782" y="2473967"/>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5" name="Rectangle 4"/>
          <p:cNvSpPr/>
          <p:nvPr/>
        </p:nvSpPr>
        <p:spPr bwMode="auto">
          <a:xfrm>
            <a:off x="5714457" y="2455860"/>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Rectangle 5"/>
          <p:cNvSpPr/>
          <p:nvPr/>
        </p:nvSpPr>
        <p:spPr bwMode="auto">
          <a:xfrm>
            <a:off x="7312077" y="2458936"/>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Rectangle 6"/>
          <p:cNvSpPr/>
          <p:nvPr/>
        </p:nvSpPr>
        <p:spPr bwMode="auto">
          <a:xfrm>
            <a:off x="8885237" y="2481493"/>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8" name="Rectangle 7"/>
          <p:cNvSpPr/>
          <p:nvPr/>
        </p:nvSpPr>
        <p:spPr>
          <a:xfrm>
            <a:off x="1418309" y="1459220"/>
            <a:ext cx="9796211" cy="5141124"/>
          </a:xfrm>
          <a:prstGeom prst="rect">
            <a:avLst/>
          </a:prstGeom>
          <a:noFill/>
          <a:ln w="190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 name="Rectangle 8"/>
          <p:cNvSpPr/>
          <p:nvPr/>
        </p:nvSpPr>
        <p:spPr>
          <a:xfrm>
            <a:off x="1751058" y="1941416"/>
            <a:ext cx="8744258" cy="4065039"/>
          </a:xfrm>
          <a:prstGeom prst="rect">
            <a:avLst/>
          </a:prstGeom>
          <a:noFill/>
          <a:ln w="57150" cap="rnd" cmpd="sng" algn="ctr">
            <a:solidFill>
              <a:srgbClr val="55D455"/>
            </a:solidFill>
            <a:prstDash val="sysDot"/>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0" name="Picture 9"/>
          <p:cNvPicPr>
            <a:picLocks noChangeAspect="1"/>
          </p:cNvPicPr>
          <p:nvPr/>
        </p:nvPicPr>
        <p:blipFill>
          <a:blip r:embed="rId2"/>
          <a:stretch>
            <a:fillRect/>
          </a:stretch>
        </p:blipFill>
        <p:spPr>
          <a:xfrm>
            <a:off x="10200225" y="5809826"/>
            <a:ext cx="597236" cy="393257"/>
          </a:xfrm>
          <a:prstGeom prst="rect">
            <a:avLst/>
          </a:prstGeom>
          <a:solidFill>
            <a:sysClr val="window" lastClr="FFFFFF"/>
          </a:solidFill>
        </p:spPr>
      </p:pic>
      <p:pic>
        <p:nvPicPr>
          <p:cNvPr id="11" name="Picture 10"/>
          <p:cNvPicPr>
            <a:picLocks noChangeAspect="1"/>
          </p:cNvPicPr>
          <p:nvPr/>
        </p:nvPicPr>
        <p:blipFill>
          <a:blip r:embed="rId3"/>
          <a:stretch>
            <a:fillRect/>
          </a:stretch>
        </p:blipFill>
        <p:spPr>
          <a:xfrm>
            <a:off x="4284175" y="2553357"/>
            <a:ext cx="630783" cy="733234"/>
          </a:xfrm>
          <a:prstGeom prst="rect">
            <a:avLst/>
          </a:prstGeom>
        </p:spPr>
      </p:pic>
      <p:pic>
        <p:nvPicPr>
          <p:cNvPr id="12" name="Picture 11"/>
          <p:cNvPicPr>
            <a:picLocks noChangeAspect="1"/>
          </p:cNvPicPr>
          <p:nvPr/>
        </p:nvPicPr>
        <p:blipFill>
          <a:blip r:embed="rId3"/>
          <a:stretch>
            <a:fillRect/>
          </a:stretch>
        </p:blipFill>
        <p:spPr>
          <a:xfrm>
            <a:off x="4284175" y="3450688"/>
            <a:ext cx="630783" cy="733234"/>
          </a:xfrm>
          <a:prstGeom prst="rect">
            <a:avLst/>
          </a:prstGeom>
        </p:spPr>
      </p:pic>
      <p:pic>
        <p:nvPicPr>
          <p:cNvPr id="13" name="Picture 12"/>
          <p:cNvPicPr>
            <a:picLocks noChangeAspect="1"/>
          </p:cNvPicPr>
          <p:nvPr/>
        </p:nvPicPr>
        <p:blipFill>
          <a:blip r:embed="rId4"/>
          <a:stretch>
            <a:fillRect/>
          </a:stretch>
        </p:blipFill>
        <p:spPr>
          <a:xfrm>
            <a:off x="5903372" y="2577096"/>
            <a:ext cx="613501" cy="724608"/>
          </a:xfrm>
          <a:prstGeom prst="rect">
            <a:avLst/>
          </a:prstGeom>
        </p:spPr>
      </p:pic>
      <p:pic>
        <p:nvPicPr>
          <p:cNvPr id="14" name="Picture 13"/>
          <p:cNvPicPr>
            <a:picLocks noChangeAspect="1"/>
          </p:cNvPicPr>
          <p:nvPr/>
        </p:nvPicPr>
        <p:blipFill>
          <a:blip r:embed="rId4"/>
          <a:stretch>
            <a:fillRect/>
          </a:stretch>
        </p:blipFill>
        <p:spPr>
          <a:xfrm>
            <a:off x="5929314" y="3423632"/>
            <a:ext cx="613501" cy="724608"/>
          </a:xfrm>
          <a:prstGeom prst="rect">
            <a:avLst/>
          </a:prstGeom>
        </p:spPr>
      </p:pic>
      <p:sp>
        <p:nvSpPr>
          <p:cNvPr id="15" name="Rectangle 14"/>
          <p:cNvSpPr/>
          <p:nvPr/>
        </p:nvSpPr>
        <p:spPr>
          <a:xfrm>
            <a:off x="4143095" y="2224896"/>
            <a:ext cx="1160416"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6" name="Rectangle 15"/>
          <p:cNvSpPr/>
          <p:nvPr/>
        </p:nvSpPr>
        <p:spPr>
          <a:xfrm>
            <a:off x="5812488" y="2224896"/>
            <a:ext cx="1000702"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7" name="Rectangle 16"/>
          <p:cNvSpPr/>
          <p:nvPr/>
        </p:nvSpPr>
        <p:spPr>
          <a:xfrm>
            <a:off x="7346869" y="2224896"/>
            <a:ext cx="1185530"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8" name="Rectangle 17"/>
          <p:cNvSpPr/>
          <p:nvPr/>
        </p:nvSpPr>
        <p:spPr>
          <a:xfrm>
            <a:off x="9021391" y="2234935"/>
            <a:ext cx="1000702"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9" name="Picture 18"/>
          <p:cNvPicPr>
            <a:picLocks noChangeAspect="1"/>
          </p:cNvPicPr>
          <p:nvPr/>
        </p:nvPicPr>
        <p:blipFill>
          <a:blip r:embed="rId5"/>
          <a:stretch>
            <a:fillRect/>
          </a:stretch>
        </p:blipFill>
        <p:spPr>
          <a:xfrm>
            <a:off x="9222230" y="2553357"/>
            <a:ext cx="596219" cy="715982"/>
          </a:xfrm>
          <a:prstGeom prst="rect">
            <a:avLst/>
          </a:prstGeom>
        </p:spPr>
      </p:pic>
      <p:pic>
        <p:nvPicPr>
          <p:cNvPr id="20" name="Picture 19"/>
          <p:cNvPicPr>
            <a:picLocks noChangeAspect="1"/>
          </p:cNvPicPr>
          <p:nvPr/>
        </p:nvPicPr>
        <p:blipFill>
          <a:blip r:embed="rId5"/>
          <a:stretch>
            <a:fillRect/>
          </a:stretch>
        </p:blipFill>
        <p:spPr>
          <a:xfrm>
            <a:off x="9222230" y="3423632"/>
            <a:ext cx="596219" cy="715982"/>
          </a:xfrm>
          <a:prstGeom prst="rect">
            <a:avLst/>
          </a:prstGeom>
        </p:spPr>
      </p:pic>
      <p:pic>
        <p:nvPicPr>
          <p:cNvPr id="21" name="Picture 20"/>
          <p:cNvPicPr>
            <a:picLocks noChangeAspect="1"/>
          </p:cNvPicPr>
          <p:nvPr/>
        </p:nvPicPr>
        <p:blipFill>
          <a:blip r:embed="rId6"/>
          <a:stretch>
            <a:fillRect/>
          </a:stretch>
        </p:blipFill>
        <p:spPr>
          <a:xfrm>
            <a:off x="7488984" y="2577096"/>
            <a:ext cx="576585" cy="721664"/>
          </a:xfrm>
          <a:prstGeom prst="rect">
            <a:avLst/>
          </a:prstGeom>
        </p:spPr>
      </p:pic>
      <p:pic>
        <p:nvPicPr>
          <p:cNvPr id="22" name="Picture 21"/>
          <p:cNvPicPr>
            <a:picLocks noChangeAspect="1"/>
          </p:cNvPicPr>
          <p:nvPr/>
        </p:nvPicPr>
        <p:blipFill>
          <a:blip r:embed="rId6"/>
          <a:stretch>
            <a:fillRect/>
          </a:stretch>
        </p:blipFill>
        <p:spPr>
          <a:xfrm>
            <a:off x="7488984" y="3423632"/>
            <a:ext cx="576585" cy="721664"/>
          </a:xfrm>
          <a:prstGeom prst="rect">
            <a:avLst/>
          </a:prstGeom>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101" y="1064315"/>
            <a:ext cx="734341" cy="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524000" y="1710447"/>
            <a:ext cx="9401724" cy="4657246"/>
          </a:xfrm>
          <a:prstGeom prst="rect">
            <a:avLst/>
          </a:prstGeom>
          <a:noFill/>
          <a:ln w="9525"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grpSp>
        <p:nvGrpSpPr>
          <p:cNvPr id="25" name="Group 24"/>
          <p:cNvGrpSpPr/>
          <p:nvPr/>
        </p:nvGrpSpPr>
        <p:grpSpPr>
          <a:xfrm>
            <a:off x="10515600" y="1459220"/>
            <a:ext cx="779499" cy="779499"/>
            <a:chOff x="671400" y="2849169"/>
            <a:chExt cx="779499" cy="779499"/>
          </a:xfrm>
        </p:grpSpPr>
        <p:pic>
          <p:nvPicPr>
            <p:cNvPr id="26" name="Picture 5" descr="https://cdn0.iconfinder.com/data/icons/iconico-3/1024/33.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400" y="2849169"/>
              <a:ext cx="779499" cy="77949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bwMode="auto">
            <a:xfrm>
              <a:off x="919150" y="2990898"/>
              <a:ext cx="280976" cy="280976"/>
            </a:xfrm>
            <a:prstGeom prst="ellipse">
              <a:avLst/>
            </a:prstGeom>
            <a:solidFill>
              <a:srgbClr val="FFFFFF"/>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pic>
        <p:nvPicPr>
          <p:cNvPr id="2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804"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2815"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6624"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6005"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3"/>
          <a:stretch>
            <a:fillRect/>
          </a:stretch>
        </p:blipFill>
        <p:spPr>
          <a:xfrm>
            <a:off x="4284175" y="4239410"/>
            <a:ext cx="630783" cy="733234"/>
          </a:xfrm>
          <a:prstGeom prst="rect">
            <a:avLst/>
          </a:prstGeom>
        </p:spPr>
      </p:pic>
      <p:pic>
        <p:nvPicPr>
          <p:cNvPr id="33" name="Picture 32"/>
          <p:cNvPicPr>
            <a:picLocks noChangeAspect="1"/>
          </p:cNvPicPr>
          <p:nvPr/>
        </p:nvPicPr>
        <p:blipFill>
          <a:blip r:embed="rId3"/>
          <a:stretch>
            <a:fillRect/>
          </a:stretch>
        </p:blipFill>
        <p:spPr>
          <a:xfrm>
            <a:off x="4284175" y="5185202"/>
            <a:ext cx="630783" cy="733234"/>
          </a:xfrm>
          <a:prstGeom prst="rect">
            <a:avLst/>
          </a:prstGeom>
        </p:spPr>
      </p:pic>
      <p:pic>
        <p:nvPicPr>
          <p:cNvPr id="34" name="Picture 33"/>
          <p:cNvPicPr>
            <a:picLocks noChangeAspect="1"/>
          </p:cNvPicPr>
          <p:nvPr/>
        </p:nvPicPr>
        <p:blipFill>
          <a:blip r:embed="rId4"/>
          <a:stretch>
            <a:fillRect/>
          </a:stretch>
        </p:blipFill>
        <p:spPr>
          <a:xfrm>
            <a:off x="5903372" y="4263149"/>
            <a:ext cx="613501" cy="724608"/>
          </a:xfrm>
          <a:prstGeom prst="rect">
            <a:avLst/>
          </a:prstGeom>
        </p:spPr>
      </p:pic>
      <p:pic>
        <p:nvPicPr>
          <p:cNvPr id="35" name="Picture 34"/>
          <p:cNvPicPr>
            <a:picLocks noChangeAspect="1"/>
          </p:cNvPicPr>
          <p:nvPr/>
        </p:nvPicPr>
        <p:blipFill>
          <a:blip r:embed="rId4"/>
          <a:stretch>
            <a:fillRect/>
          </a:stretch>
        </p:blipFill>
        <p:spPr>
          <a:xfrm>
            <a:off x="5929314" y="5109685"/>
            <a:ext cx="613501" cy="724608"/>
          </a:xfrm>
          <a:prstGeom prst="rect">
            <a:avLst/>
          </a:prstGeom>
        </p:spPr>
      </p:pic>
      <p:pic>
        <p:nvPicPr>
          <p:cNvPr id="36" name="Picture 35"/>
          <p:cNvPicPr>
            <a:picLocks noChangeAspect="1"/>
          </p:cNvPicPr>
          <p:nvPr/>
        </p:nvPicPr>
        <p:blipFill>
          <a:blip r:embed="rId5"/>
          <a:stretch>
            <a:fillRect/>
          </a:stretch>
        </p:blipFill>
        <p:spPr>
          <a:xfrm>
            <a:off x="9222230" y="4239410"/>
            <a:ext cx="596219" cy="715982"/>
          </a:xfrm>
          <a:prstGeom prst="rect">
            <a:avLst/>
          </a:prstGeom>
        </p:spPr>
      </p:pic>
      <p:pic>
        <p:nvPicPr>
          <p:cNvPr id="37" name="Picture 36"/>
          <p:cNvPicPr>
            <a:picLocks noChangeAspect="1"/>
          </p:cNvPicPr>
          <p:nvPr/>
        </p:nvPicPr>
        <p:blipFill>
          <a:blip r:embed="rId5"/>
          <a:stretch>
            <a:fillRect/>
          </a:stretch>
        </p:blipFill>
        <p:spPr>
          <a:xfrm>
            <a:off x="9222230" y="5109685"/>
            <a:ext cx="596219" cy="715982"/>
          </a:xfrm>
          <a:prstGeom prst="rect">
            <a:avLst/>
          </a:prstGeom>
        </p:spPr>
      </p:pic>
      <p:pic>
        <p:nvPicPr>
          <p:cNvPr id="38" name="Picture 37"/>
          <p:cNvPicPr>
            <a:picLocks noChangeAspect="1"/>
          </p:cNvPicPr>
          <p:nvPr/>
        </p:nvPicPr>
        <p:blipFill>
          <a:blip r:embed="rId6"/>
          <a:stretch>
            <a:fillRect/>
          </a:stretch>
        </p:blipFill>
        <p:spPr>
          <a:xfrm>
            <a:off x="7488984" y="4263149"/>
            <a:ext cx="576585" cy="721664"/>
          </a:xfrm>
          <a:prstGeom prst="rect">
            <a:avLst/>
          </a:prstGeom>
        </p:spPr>
      </p:pic>
      <p:pic>
        <p:nvPicPr>
          <p:cNvPr id="39" name="Picture 38"/>
          <p:cNvPicPr>
            <a:picLocks noChangeAspect="1"/>
          </p:cNvPicPr>
          <p:nvPr/>
        </p:nvPicPr>
        <p:blipFill>
          <a:blip r:embed="rId6"/>
          <a:stretch>
            <a:fillRect/>
          </a:stretch>
        </p:blipFill>
        <p:spPr>
          <a:xfrm>
            <a:off x="7488984" y="5109685"/>
            <a:ext cx="576585" cy="721664"/>
          </a:xfrm>
          <a:prstGeom prst="rect">
            <a:avLst/>
          </a:prstGeom>
        </p:spPr>
      </p:pic>
      <p:sp>
        <p:nvSpPr>
          <p:cNvPr id="40" name="Rectangle 39"/>
          <p:cNvSpPr/>
          <p:nvPr/>
        </p:nvSpPr>
        <p:spPr bwMode="auto">
          <a:xfrm>
            <a:off x="1830442" y="4391667"/>
            <a:ext cx="1969488" cy="1519242"/>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41" name="Picture 40"/>
          <p:cNvPicPr>
            <a:picLocks noChangeAspect="1"/>
          </p:cNvPicPr>
          <p:nvPr/>
        </p:nvPicPr>
        <p:blipFill>
          <a:blip r:embed="rId11"/>
          <a:stretch>
            <a:fillRect/>
          </a:stretch>
        </p:blipFill>
        <p:spPr>
          <a:xfrm>
            <a:off x="3140916" y="5005993"/>
            <a:ext cx="327199" cy="573931"/>
          </a:xfrm>
          <a:prstGeom prst="rect">
            <a:avLst/>
          </a:prstGeom>
        </p:spPr>
      </p:pic>
      <p:sp>
        <p:nvSpPr>
          <p:cNvPr id="42" name="Rectangle 41"/>
          <p:cNvSpPr/>
          <p:nvPr/>
        </p:nvSpPr>
        <p:spPr bwMode="auto">
          <a:xfrm>
            <a:off x="1847857" y="2482305"/>
            <a:ext cx="1350261" cy="1662991"/>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43" name="Picture 42"/>
          <p:cNvPicPr>
            <a:picLocks noChangeAspect="1"/>
          </p:cNvPicPr>
          <p:nvPr/>
        </p:nvPicPr>
        <p:blipFill>
          <a:blip r:embed="rId12"/>
          <a:stretch>
            <a:fillRect/>
          </a:stretch>
        </p:blipFill>
        <p:spPr>
          <a:xfrm>
            <a:off x="1933536" y="2990140"/>
            <a:ext cx="558701" cy="558228"/>
          </a:xfrm>
          <a:prstGeom prst="rect">
            <a:avLst/>
          </a:prstGeom>
        </p:spPr>
      </p:pic>
      <p:sp>
        <p:nvSpPr>
          <p:cNvPr id="44" name="TextBox 43"/>
          <p:cNvSpPr txBox="1"/>
          <p:nvPr/>
        </p:nvSpPr>
        <p:spPr>
          <a:xfrm>
            <a:off x="1678597" y="2361293"/>
            <a:ext cx="1141979"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Gateway</a:t>
            </a:r>
          </a:p>
        </p:txBody>
      </p:sp>
      <p:sp>
        <p:nvSpPr>
          <p:cNvPr id="45" name="TextBox 44"/>
          <p:cNvSpPr txBox="1"/>
          <p:nvPr/>
        </p:nvSpPr>
        <p:spPr>
          <a:xfrm>
            <a:off x="1678597" y="4275091"/>
            <a:ext cx="1573188"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Management</a:t>
            </a:r>
          </a:p>
        </p:txBody>
      </p:sp>
      <p:sp>
        <p:nvSpPr>
          <p:cNvPr id="46" name="TextBox 45"/>
          <p:cNvSpPr txBox="1"/>
          <p:nvPr/>
        </p:nvSpPr>
        <p:spPr>
          <a:xfrm>
            <a:off x="1780094" y="5453225"/>
            <a:ext cx="1085297" cy="489365"/>
          </a:xfrm>
          <a:prstGeom prst="rect">
            <a:avLst/>
          </a:prstGeom>
          <a:noFill/>
        </p:spPr>
        <p:txBody>
          <a:bodyPr wrap="none" lIns="182880" tIns="146304" rIns="182880" bIns="146304" rtlCol="0">
            <a:spAutoFit/>
          </a:bodyPr>
          <a:lstStyle/>
          <a:p>
            <a:pPr algn="ctr">
              <a:lnSpc>
                <a:spcPct val="90000"/>
              </a:lnSpc>
              <a:spcAft>
                <a:spcPts val="600"/>
              </a:spcAft>
            </a:pPr>
            <a:r>
              <a:rPr lang="en-US" sz="1400" dirty="0">
                <a:gradFill>
                  <a:gsLst>
                    <a:gs pos="2917">
                      <a:schemeClr val="tx1"/>
                    </a:gs>
                    <a:gs pos="30000">
                      <a:schemeClr val="tx1"/>
                    </a:gs>
                  </a:gsLst>
                  <a:lin ang="5400000" scaled="0"/>
                </a:gradFill>
              </a:rPr>
              <a:t>Jumpbox</a:t>
            </a:r>
          </a:p>
        </p:txBody>
      </p:sp>
      <p:sp>
        <p:nvSpPr>
          <p:cNvPr id="47" name="TextBox 46"/>
          <p:cNvSpPr txBox="1"/>
          <p:nvPr/>
        </p:nvSpPr>
        <p:spPr>
          <a:xfrm>
            <a:off x="2671066" y="5460540"/>
            <a:ext cx="1259192" cy="489365"/>
          </a:xfrm>
          <a:prstGeom prst="rect">
            <a:avLst/>
          </a:prstGeom>
          <a:noFill/>
        </p:spPr>
        <p:txBody>
          <a:bodyPr wrap="none" lIns="182880" tIns="146304" rIns="182880" bIns="146304" rtlCol="0">
            <a:spAutoFit/>
          </a:bodyPr>
          <a:lstStyle/>
          <a:p>
            <a:pPr algn="ctr">
              <a:lnSpc>
                <a:spcPct val="90000"/>
              </a:lnSpc>
              <a:spcAft>
                <a:spcPts val="600"/>
              </a:spcAft>
            </a:pPr>
            <a:r>
              <a:rPr lang="en-US" sz="1400" dirty="0">
                <a:gradFill>
                  <a:gsLst>
                    <a:gs pos="2917">
                      <a:schemeClr val="tx1"/>
                    </a:gs>
                    <a:gs pos="30000">
                      <a:schemeClr val="tx1"/>
                    </a:gs>
                  </a:gsLst>
                  <a:lin ang="5400000" scaled="0"/>
                </a:gradFill>
              </a:rPr>
              <a:t>Monitoring</a:t>
            </a:r>
          </a:p>
        </p:txBody>
      </p:sp>
      <p:pic>
        <p:nvPicPr>
          <p:cNvPr id="48" name="Picture 47"/>
          <p:cNvPicPr>
            <a:picLocks noChangeAspect="1"/>
          </p:cNvPicPr>
          <p:nvPr/>
        </p:nvPicPr>
        <p:blipFill>
          <a:blip r:embed="rId13"/>
          <a:stretch>
            <a:fillRect/>
          </a:stretch>
        </p:blipFill>
        <p:spPr>
          <a:xfrm>
            <a:off x="2015389" y="4977862"/>
            <a:ext cx="602062" cy="602062"/>
          </a:xfrm>
          <a:prstGeom prst="rect">
            <a:avLst/>
          </a:prstGeom>
        </p:spPr>
      </p:pic>
      <p:grpSp>
        <p:nvGrpSpPr>
          <p:cNvPr id="3" name="Group 2"/>
          <p:cNvGrpSpPr/>
          <p:nvPr/>
        </p:nvGrpSpPr>
        <p:grpSpPr>
          <a:xfrm>
            <a:off x="1678598" y="1690912"/>
            <a:ext cx="9129954" cy="4566047"/>
            <a:chOff x="1678598" y="1690912"/>
            <a:chExt cx="9129954" cy="4566047"/>
          </a:xfrm>
        </p:grpSpPr>
        <p:grpSp>
          <p:nvGrpSpPr>
            <p:cNvPr id="49" name="Group 48"/>
            <p:cNvGrpSpPr/>
            <p:nvPr/>
          </p:nvGrpSpPr>
          <p:grpSpPr>
            <a:xfrm>
              <a:off x="1678598" y="1821180"/>
              <a:ext cx="9129954" cy="4435779"/>
              <a:chOff x="1798637" y="1944872"/>
              <a:chExt cx="9028457" cy="4435779"/>
            </a:xfrm>
          </p:grpSpPr>
          <p:sp>
            <p:nvSpPr>
              <p:cNvPr id="50" name="Rectangle 49"/>
              <p:cNvSpPr/>
              <p:nvPr/>
            </p:nvSpPr>
            <p:spPr bwMode="auto">
              <a:xfrm>
                <a:off x="1798637" y="1952178"/>
                <a:ext cx="9028457" cy="4428473"/>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1" name="Picture 50"/>
              <p:cNvPicPr>
                <a:picLocks noChangeAspect="1"/>
              </p:cNvPicPr>
              <p:nvPr/>
            </p:nvPicPr>
            <p:blipFill>
              <a:blip r:embed="rId14">
                <a:clrChange>
                  <a:clrFrom>
                    <a:srgbClr val="FFFFFF"/>
                  </a:clrFrom>
                  <a:clrTo>
                    <a:srgbClr val="FFFFFF">
                      <a:alpha val="0"/>
                    </a:srgbClr>
                  </a:clrTo>
                </a:clrChange>
              </a:blip>
              <a:stretch>
                <a:fillRect/>
              </a:stretch>
            </p:blipFill>
            <p:spPr>
              <a:xfrm>
                <a:off x="10303633" y="1944872"/>
                <a:ext cx="521261" cy="437487"/>
              </a:xfrm>
              <a:prstGeom prst="rect">
                <a:avLst/>
              </a:prstGeom>
            </p:spPr>
          </p:pic>
        </p:grpSp>
        <p:sp>
          <p:nvSpPr>
            <p:cNvPr id="52" name="TextBox 51"/>
            <p:cNvSpPr txBox="1"/>
            <p:nvPr/>
          </p:nvSpPr>
          <p:spPr>
            <a:xfrm>
              <a:off x="8690327" y="1690912"/>
              <a:ext cx="1568378"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LOB App</a:t>
              </a:r>
            </a:p>
          </p:txBody>
        </p:sp>
      </p:grpSp>
    </p:spTree>
    <p:extLst>
      <p:ext uri="{BB962C8B-B14F-4D97-AF65-F5344CB8AC3E}">
        <p14:creationId xmlns:p14="http://schemas.microsoft.com/office/powerpoint/2010/main" val="1167841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resource groups: Infra and App</a:t>
            </a:r>
          </a:p>
        </p:txBody>
      </p:sp>
      <p:sp>
        <p:nvSpPr>
          <p:cNvPr id="4" name="Rectangle 3"/>
          <p:cNvSpPr/>
          <p:nvPr/>
        </p:nvSpPr>
        <p:spPr bwMode="auto">
          <a:xfrm>
            <a:off x="4048782" y="2473967"/>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5" name="Rectangle 4"/>
          <p:cNvSpPr/>
          <p:nvPr/>
        </p:nvSpPr>
        <p:spPr bwMode="auto">
          <a:xfrm>
            <a:off x="5714457" y="2455860"/>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Rectangle 5"/>
          <p:cNvSpPr/>
          <p:nvPr/>
        </p:nvSpPr>
        <p:spPr bwMode="auto">
          <a:xfrm>
            <a:off x="7312077" y="2458936"/>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Rectangle 6"/>
          <p:cNvSpPr/>
          <p:nvPr/>
        </p:nvSpPr>
        <p:spPr bwMode="auto">
          <a:xfrm>
            <a:off x="8885237" y="2481493"/>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8" name="Rectangle 7"/>
          <p:cNvSpPr/>
          <p:nvPr/>
        </p:nvSpPr>
        <p:spPr>
          <a:xfrm>
            <a:off x="1418309" y="1459220"/>
            <a:ext cx="9796211" cy="5141124"/>
          </a:xfrm>
          <a:prstGeom prst="rect">
            <a:avLst/>
          </a:prstGeom>
          <a:noFill/>
          <a:ln w="190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 name="Rectangle 8"/>
          <p:cNvSpPr/>
          <p:nvPr/>
        </p:nvSpPr>
        <p:spPr>
          <a:xfrm>
            <a:off x="1751058" y="1941416"/>
            <a:ext cx="8744258" cy="4065039"/>
          </a:xfrm>
          <a:prstGeom prst="rect">
            <a:avLst/>
          </a:prstGeom>
          <a:noFill/>
          <a:ln w="57150" cap="rnd" cmpd="sng" algn="ctr">
            <a:solidFill>
              <a:srgbClr val="55D455"/>
            </a:solidFill>
            <a:prstDash val="sysDot"/>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0" name="Picture 9"/>
          <p:cNvPicPr>
            <a:picLocks noChangeAspect="1"/>
          </p:cNvPicPr>
          <p:nvPr/>
        </p:nvPicPr>
        <p:blipFill>
          <a:blip r:embed="rId2"/>
          <a:stretch>
            <a:fillRect/>
          </a:stretch>
        </p:blipFill>
        <p:spPr>
          <a:xfrm>
            <a:off x="10200225" y="5809826"/>
            <a:ext cx="597236" cy="393257"/>
          </a:xfrm>
          <a:prstGeom prst="rect">
            <a:avLst/>
          </a:prstGeom>
          <a:solidFill>
            <a:sysClr val="window" lastClr="FFFFFF"/>
          </a:solidFill>
        </p:spPr>
      </p:pic>
      <p:pic>
        <p:nvPicPr>
          <p:cNvPr id="11" name="Picture 10"/>
          <p:cNvPicPr>
            <a:picLocks noChangeAspect="1"/>
          </p:cNvPicPr>
          <p:nvPr/>
        </p:nvPicPr>
        <p:blipFill>
          <a:blip r:embed="rId3"/>
          <a:stretch>
            <a:fillRect/>
          </a:stretch>
        </p:blipFill>
        <p:spPr>
          <a:xfrm>
            <a:off x="4284175" y="2553357"/>
            <a:ext cx="630783" cy="733234"/>
          </a:xfrm>
          <a:prstGeom prst="rect">
            <a:avLst/>
          </a:prstGeom>
        </p:spPr>
      </p:pic>
      <p:pic>
        <p:nvPicPr>
          <p:cNvPr id="12" name="Picture 11"/>
          <p:cNvPicPr>
            <a:picLocks noChangeAspect="1"/>
          </p:cNvPicPr>
          <p:nvPr/>
        </p:nvPicPr>
        <p:blipFill>
          <a:blip r:embed="rId3"/>
          <a:stretch>
            <a:fillRect/>
          </a:stretch>
        </p:blipFill>
        <p:spPr>
          <a:xfrm>
            <a:off x="4284175" y="3450688"/>
            <a:ext cx="630783" cy="733234"/>
          </a:xfrm>
          <a:prstGeom prst="rect">
            <a:avLst/>
          </a:prstGeom>
        </p:spPr>
      </p:pic>
      <p:pic>
        <p:nvPicPr>
          <p:cNvPr id="13" name="Picture 12"/>
          <p:cNvPicPr>
            <a:picLocks noChangeAspect="1"/>
          </p:cNvPicPr>
          <p:nvPr/>
        </p:nvPicPr>
        <p:blipFill>
          <a:blip r:embed="rId4"/>
          <a:stretch>
            <a:fillRect/>
          </a:stretch>
        </p:blipFill>
        <p:spPr>
          <a:xfrm>
            <a:off x="5903372" y="2577096"/>
            <a:ext cx="613501" cy="724608"/>
          </a:xfrm>
          <a:prstGeom prst="rect">
            <a:avLst/>
          </a:prstGeom>
        </p:spPr>
      </p:pic>
      <p:pic>
        <p:nvPicPr>
          <p:cNvPr id="14" name="Picture 13"/>
          <p:cNvPicPr>
            <a:picLocks noChangeAspect="1"/>
          </p:cNvPicPr>
          <p:nvPr/>
        </p:nvPicPr>
        <p:blipFill>
          <a:blip r:embed="rId4"/>
          <a:stretch>
            <a:fillRect/>
          </a:stretch>
        </p:blipFill>
        <p:spPr>
          <a:xfrm>
            <a:off x="5929314" y="3423632"/>
            <a:ext cx="613501" cy="724608"/>
          </a:xfrm>
          <a:prstGeom prst="rect">
            <a:avLst/>
          </a:prstGeom>
        </p:spPr>
      </p:pic>
      <p:sp>
        <p:nvSpPr>
          <p:cNvPr id="15" name="Rectangle 14"/>
          <p:cNvSpPr/>
          <p:nvPr/>
        </p:nvSpPr>
        <p:spPr>
          <a:xfrm>
            <a:off x="4143095" y="2224896"/>
            <a:ext cx="1160416"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6" name="Rectangle 15"/>
          <p:cNvSpPr/>
          <p:nvPr/>
        </p:nvSpPr>
        <p:spPr>
          <a:xfrm>
            <a:off x="5812488" y="2224896"/>
            <a:ext cx="1000702"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7" name="Rectangle 16"/>
          <p:cNvSpPr/>
          <p:nvPr/>
        </p:nvSpPr>
        <p:spPr>
          <a:xfrm>
            <a:off x="7346869" y="2224896"/>
            <a:ext cx="1185530"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8" name="Rectangle 17"/>
          <p:cNvSpPr/>
          <p:nvPr/>
        </p:nvSpPr>
        <p:spPr>
          <a:xfrm>
            <a:off x="9021391" y="2234935"/>
            <a:ext cx="1000702"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9" name="Picture 18"/>
          <p:cNvPicPr>
            <a:picLocks noChangeAspect="1"/>
          </p:cNvPicPr>
          <p:nvPr/>
        </p:nvPicPr>
        <p:blipFill>
          <a:blip r:embed="rId5"/>
          <a:stretch>
            <a:fillRect/>
          </a:stretch>
        </p:blipFill>
        <p:spPr>
          <a:xfrm>
            <a:off x="9222230" y="2553357"/>
            <a:ext cx="596219" cy="715982"/>
          </a:xfrm>
          <a:prstGeom prst="rect">
            <a:avLst/>
          </a:prstGeom>
        </p:spPr>
      </p:pic>
      <p:pic>
        <p:nvPicPr>
          <p:cNvPr id="20" name="Picture 19"/>
          <p:cNvPicPr>
            <a:picLocks noChangeAspect="1"/>
          </p:cNvPicPr>
          <p:nvPr/>
        </p:nvPicPr>
        <p:blipFill>
          <a:blip r:embed="rId5"/>
          <a:stretch>
            <a:fillRect/>
          </a:stretch>
        </p:blipFill>
        <p:spPr>
          <a:xfrm>
            <a:off x="9222230" y="3423632"/>
            <a:ext cx="596219" cy="715982"/>
          </a:xfrm>
          <a:prstGeom prst="rect">
            <a:avLst/>
          </a:prstGeom>
        </p:spPr>
      </p:pic>
      <p:pic>
        <p:nvPicPr>
          <p:cNvPr id="21" name="Picture 20"/>
          <p:cNvPicPr>
            <a:picLocks noChangeAspect="1"/>
          </p:cNvPicPr>
          <p:nvPr/>
        </p:nvPicPr>
        <p:blipFill>
          <a:blip r:embed="rId6"/>
          <a:stretch>
            <a:fillRect/>
          </a:stretch>
        </p:blipFill>
        <p:spPr>
          <a:xfrm>
            <a:off x="7488984" y="2577096"/>
            <a:ext cx="576585" cy="721664"/>
          </a:xfrm>
          <a:prstGeom prst="rect">
            <a:avLst/>
          </a:prstGeom>
        </p:spPr>
      </p:pic>
      <p:pic>
        <p:nvPicPr>
          <p:cNvPr id="22" name="Picture 21"/>
          <p:cNvPicPr>
            <a:picLocks noChangeAspect="1"/>
          </p:cNvPicPr>
          <p:nvPr/>
        </p:nvPicPr>
        <p:blipFill>
          <a:blip r:embed="rId6"/>
          <a:stretch>
            <a:fillRect/>
          </a:stretch>
        </p:blipFill>
        <p:spPr>
          <a:xfrm>
            <a:off x="7488984" y="3423632"/>
            <a:ext cx="576585" cy="721664"/>
          </a:xfrm>
          <a:prstGeom prst="rect">
            <a:avLst/>
          </a:prstGeom>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101" y="1064315"/>
            <a:ext cx="734341" cy="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524000" y="1710447"/>
            <a:ext cx="9401724" cy="4657246"/>
          </a:xfrm>
          <a:prstGeom prst="rect">
            <a:avLst/>
          </a:prstGeom>
          <a:noFill/>
          <a:ln w="9525"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grpSp>
        <p:nvGrpSpPr>
          <p:cNvPr id="25" name="Group 24"/>
          <p:cNvGrpSpPr/>
          <p:nvPr/>
        </p:nvGrpSpPr>
        <p:grpSpPr>
          <a:xfrm>
            <a:off x="10515600" y="1459220"/>
            <a:ext cx="779499" cy="779499"/>
            <a:chOff x="671400" y="2849169"/>
            <a:chExt cx="779499" cy="779499"/>
          </a:xfrm>
        </p:grpSpPr>
        <p:pic>
          <p:nvPicPr>
            <p:cNvPr id="26" name="Picture 5" descr="https://cdn0.iconfinder.com/data/icons/iconico-3/1024/33.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400" y="2849169"/>
              <a:ext cx="779499" cy="77949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bwMode="auto">
            <a:xfrm>
              <a:off x="919150" y="2990898"/>
              <a:ext cx="280976" cy="280976"/>
            </a:xfrm>
            <a:prstGeom prst="ellipse">
              <a:avLst/>
            </a:prstGeom>
            <a:solidFill>
              <a:srgbClr val="FFFFFF"/>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pic>
        <p:nvPicPr>
          <p:cNvPr id="2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804"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2815"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6624"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6005"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3"/>
          <a:stretch>
            <a:fillRect/>
          </a:stretch>
        </p:blipFill>
        <p:spPr>
          <a:xfrm>
            <a:off x="4284175" y="4239410"/>
            <a:ext cx="630783" cy="733234"/>
          </a:xfrm>
          <a:prstGeom prst="rect">
            <a:avLst/>
          </a:prstGeom>
        </p:spPr>
      </p:pic>
      <p:pic>
        <p:nvPicPr>
          <p:cNvPr id="33" name="Picture 32"/>
          <p:cNvPicPr>
            <a:picLocks noChangeAspect="1"/>
          </p:cNvPicPr>
          <p:nvPr/>
        </p:nvPicPr>
        <p:blipFill>
          <a:blip r:embed="rId3"/>
          <a:stretch>
            <a:fillRect/>
          </a:stretch>
        </p:blipFill>
        <p:spPr>
          <a:xfrm>
            <a:off x="4284175" y="5185202"/>
            <a:ext cx="630783" cy="733234"/>
          </a:xfrm>
          <a:prstGeom prst="rect">
            <a:avLst/>
          </a:prstGeom>
        </p:spPr>
      </p:pic>
      <p:pic>
        <p:nvPicPr>
          <p:cNvPr id="34" name="Picture 33"/>
          <p:cNvPicPr>
            <a:picLocks noChangeAspect="1"/>
          </p:cNvPicPr>
          <p:nvPr/>
        </p:nvPicPr>
        <p:blipFill>
          <a:blip r:embed="rId4"/>
          <a:stretch>
            <a:fillRect/>
          </a:stretch>
        </p:blipFill>
        <p:spPr>
          <a:xfrm>
            <a:off x="5903372" y="4263149"/>
            <a:ext cx="613501" cy="724608"/>
          </a:xfrm>
          <a:prstGeom prst="rect">
            <a:avLst/>
          </a:prstGeom>
        </p:spPr>
      </p:pic>
      <p:pic>
        <p:nvPicPr>
          <p:cNvPr id="35" name="Picture 34"/>
          <p:cNvPicPr>
            <a:picLocks noChangeAspect="1"/>
          </p:cNvPicPr>
          <p:nvPr/>
        </p:nvPicPr>
        <p:blipFill>
          <a:blip r:embed="rId4"/>
          <a:stretch>
            <a:fillRect/>
          </a:stretch>
        </p:blipFill>
        <p:spPr>
          <a:xfrm>
            <a:off x="5929314" y="5109685"/>
            <a:ext cx="613501" cy="724608"/>
          </a:xfrm>
          <a:prstGeom prst="rect">
            <a:avLst/>
          </a:prstGeom>
        </p:spPr>
      </p:pic>
      <p:pic>
        <p:nvPicPr>
          <p:cNvPr id="36" name="Picture 35"/>
          <p:cNvPicPr>
            <a:picLocks noChangeAspect="1"/>
          </p:cNvPicPr>
          <p:nvPr/>
        </p:nvPicPr>
        <p:blipFill>
          <a:blip r:embed="rId5"/>
          <a:stretch>
            <a:fillRect/>
          </a:stretch>
        </p:blipFill>
        <p:spPr>
          <a:xfrm>
            <a:off x="9222230" y="4239410"/>
            <a:ext cx="596219" cy="715982"/>
          </a:xfrm>
          <a:prstGeom prst="rect">
            <a:avLst/>
          </a:prstGeom>
        </p:spPr>
      </p:pic>
      <p:pic>
        <p:nvPicPr>
          <p:cNvPr id="37" name="Picture 36"/>
          <p:cNvPicPr>
            <a:picLocks noChangeAspect="1"/>
          </p:cNvPicPr>
          <p:nvPr/>
        </p:nvPicPr>
        <p:blipFill>
          <a:blip r:embed="rId5"/>
          <a:stretch>
            <a:fillRect/>
          </a:stretch>
        </p:blipFill>
        <p:spPr>
          <a:xfrm>
            <a:off x="9222230" y="5109685"/>
            <a:ext cx="596219" cy="715982"/>
          </a:xfrm>
          <a:prstGeom prst="rect">
            <a:avLst/>
          </a:prstGeom>
        </p:spPr>
      </p:pic>
      <p:pic>
        <p:nvPicPr>
          <p:cNvPr id="38" name="Picture 37"/>
          <p:cNvPicPr>
            <a:picLocks noChangeAspect="1"/>
          </p:cNvPicPr>
          <p:nvPr/>
        </p:nvPicPr>
        <p:blipFill>
          <a:blip r:embed="rId6"/>
          <a:stretch>
            <a:fillRect/>
          </a:stretch>
        </p:blipFill>
        <p:spPr>
          <a:xfrm>
            <a:off x="7488984" y="4263149"/>
            <a:ext cx="576585" cy="721664"/>
          </a:xfrm>
          <a:prstGeom prst="rect">
            <a:avLst/>
          </a:prstGeom>
        </p:spPr>
      </p:pic>
      <p:pic>
        <p:nvPicPr>
          <p:cNvPr id="39" name="Picture 38"/>
          <p:cNvPicPr>
            <a:picLocks noChangeAspect="1"/>
          </p:cNvPicPr>
          <p:nvPr/>
        </p:nvPicPr>
        <p:blipFill>
          <a:blip r:embed="rId6"/>
          <a:stretch>
            <a:fillRect/>
          </a:stretch>
        </p:blipFill>
        <p:spPr>
          <a:xfrm>
            <a:off x="7488984" y="5109685"/>
            <a:ext cx="576585" cy="721664"/>
          </a:xfrm>
          <a:prstGeom prst="rect">
            <a:avLst/>
          </a:prstGeom>
        </p:spPr>
      </p:pic>
      <p:sp>
        <p:nvSpPr>
          <p:cNvPr id="40" name="Rectangle 39"/>
          <p:cNvSpPr/>
          <p:nvPr/>
        </p:nvSpPr>
        <p:spPr bwMode="auto">
          <a:xfrm>
            <a:off x="1830442" y="4391667"/>
            <a:ext cx="1969488" cy="1519242"/>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41" name="Picture 40"/>
          <p:cNvPicPr>
            <a:picLocks noChangeAspect="1"/>
          </p:cNvPicPr>
          <p:nvPr/>
        </p:nvPicPr>
        <p:blipFill>
          <a:blip r:embed="rId11"/>
          <a:stretch>
            <a:fillRect/>
          </a:stretch>
        </p:blipFill>
        <p:spPr>
          <a:xfrm>
            <a:off x="3140916" y="5005993"/>
            <a:ext cx="327199" cy="573931"/>
          </a:xfrm>
          <a:prstGeom prst="rect">
            <a:avLst/>
          </a:prstGeom>
        </p:spPr>
      </p:pic>
      <p:sp>
        <p:nvSpPr>
          <p:cNvPr id="42" name="Rectangle 41"/>
          <p:cNvSpPr/>
          <p:nvPr/>
        </p:nvSpPr>
        <p:spPr bwMode="auto">
          <a:xfrm>
            <a:off x="1847857" y="2482305"/>
            <a:ext cx="1350261" cy="1662991"/>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43" name="Picture 42"/>
          <p:cNvPicPr>
            <a:picLocks noChangeAspect="1"/>
          </p:cNvPicPr>
          <p:nvPr/>
        </p:nvPicPr>
        <p:blipFill>
          <a:blip r:embed="rId12"/>
          <a:stretch>
            <a:fillRect/>
          </a:stretch>
        </p:blipFill>
        <p:spPr>
          <a:xfrm>
            <a:off x="1933536" y="2990140"/>
            <a:ext cx="558701" cy="558228"/>
          </a:xfrm>
          <a:prstGeom prst="rect">
            <a:avLst/>
          </a:prstGeom>
        </p:spPr>
      </p:pic>
      <p:sp>
        <p:nvSpPr>
          <p:cNvPr id="44" name="TextBox 43"/>
          <p:cNvSpPr txBox="1"/>
          <p:nvPr/>
        </p:nvSpPr>
        <p:spPr>
          <a:xfrm>
            <a:off x="1678597" y="2361293"/>
            <a:ext cx="1141979"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Gateway</a:t>
            </a:r>
          </a:p>
        </p:txBody>
      </p:sp>
      <p:sp>
        <p:nvSpPr>
          <p:cNvPr id="45" name="TextBox 44"/>
          <p:cNvSpPr txBox="1"/>
          <p:nvPr/>
        </p:nvSpPr>
        <p:spPr>
          <a:xfrm>
            <a:off x="1678597" y="4275091"/>
            <a:ext cx="1573188"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Management</a:t>
            </a:r>
          </a:p>
        </p:txBody>
      </p:sp>
      <p:sp>
        <p:nvSpPr>
          <p:cNvPr id="46" name="TextBox 45"/>
          <p:cNvSpPr txBox="1"/>
          <p:nvPr/>
        </p:nvSpPr>
        <p:spPr>
          <a:xfrm>
            <a:off x="1780094" y="5453225"/>
            <a:ext cx="1085297" cy="489365"/>
          </a:xfrm>
          <a:prstGeom prst="rect">
            <a:avLst/>
          </a:prstGeom>
          <a:noFill/>
        </p:spPr>
        <p:txBody>
          <a:bodyPr wrap="none" lIns="182880" tIns="146304" rIns="182880" bIns="146304" rtlCol="0">
            <a:spAutoFit/>
          </a:bodyPr>
          <a:lstStyle/>
          <a:p>
            <a:pPr algn="ctr">
              <a:lnSpc>
                <a:spcPct val="90000"/>
              </a:lnSpc>
              <a:spcAft>
                <a:spcPts val="600"/>
              </a:spcAft>
            </a:pPr>
            <a:r>
              <a:rPr lang="en-US" sz="1400" dirty="0">
                <a:gradFill>
                  <a:gsLst>
                    <a:gs pos="2917">
                      <a:schemeClr val="tx1"/>
                    </a:gs>
                    <a:gs pos="30000">
                      <a:schemeClr val="tx1"/>
                    </a:gs>
                  </a:gsLst>
                  <a:lin ang="5400000" scaled="0"/>
                </a:gradFill>
              </a:rPr>
              <a:t>Jumpbox</a:t>
            </a:r>
          </a:p>
        </p:txBody>
      </p:sp>
      <p:sp>
        <p:nvSpPr>
          <p:cNvPr id="47" name="TextBox 46"/>
          <p:cNvSpPr txBox="1"/>
          <p:nvPr/>
        </p:nvSpPr>
        <p:spPr>
          <a:xfrm>
            <a:off x="2671066" y="5460540"/>
            <a:ext cx="1259192" cy="489365"/>
          </a:xfrm>
          <a:prstGeom prst="rect">
            <a:avLst/>
          </a:prstGeom>
          <a:noFill/>
        </p:spPr>
        <p:txBody>
          <a:bodyPr wrap="none" lIns="182880" tIns="146304" rIns="182880" bIns="146304" rtlCol="0">
            <a:spAutoFit/>
          </a:bodyPr>
          <a:lstStyle/>
          <a:p>
            <a:pPr algn="ctr">
              <a:lnSpc>
                <a:spcPct val="90000"/>
              </a:lnSpc>
              <a:spcAft>
                <a:spcPts val="600"/>
              </a:spcAft>
            </a:pPr>
            <a:r>
              <a:rPr lang="en-US" sz="1400" dirty="0">
                <a:gradFill>
                  <a:gsLst>
                    <a:gs pos="2917">
                      <a:schemeClr val="tx1"/>
                    </a:gs>
                    <a:gs pos="30000">
                      <a:schemeClr val="tx1"/>
                    </a:gs>
                  </a:gsLst>
                  <a:lin ang="5400000" scaled="0"/>
                </a:gradFill>
              </a:rPr>
              <a:t>Monitoring</a:t>
            </a:r>
          </a:p>
        </p:txBody>
      </p:sp>
      <p:pic>
        <p:nvPicPr>
          <p:cNvPr id="48" name="Picture 47"/>
          <p:cNvPicPr>
            <a:picLocks noChangeAspect="1"/>
          </p:cNvPicPr>
          <p:nvPr/>
        </p:nvPicPr>
        <p:blipFill>
          <a:blip r:embed="rId13"/>
          <a:stretch>
            <a:fillRect/>
          </a:stretch>
        </p:blipFill>
        <p:spPr>
          <a:xfrm>
            <a:off x="2015389" y="4977862"/>
            <a:ext cx="602062" cy="602062"/>
          </a:xfrm>
          <a:prstGeom prst="rect">
            <a:avLst/>
          </a:prstGeom>
        </p:spPr>
      </p:pic>
      <p:grpSp>
        <p:nvGrpSpPr>
          <p:cNvPr id="49" name="Group 48"/>
          <p:cNvGrpSpPr/>
          <p:nvPr/>
        </p:nvGrpSpPr>
        <p:grpSpPr>
          <a:xfrm>
            <a:off x="872042" y="5924735"/>
            <a:ext cx="10252119" cy="696588"/>
            <a:chOff x="872042" y="5924735"/>
            <a:chExt cx="10252119" cy="696588"/>
          </a:xfrm>
        </p:grpSpPr>
        <p:sp>
          <p:nvSpPr>
            <p:cNvPr id="69" name="Rectangle 68"/>
            <p:cNvSpPr/>
            <p:nvPr/>
          </p:nvSpPr>
          <p:spPr bwMode="auto">
            <a:xfrm>
              <a:off x="872042" y="5924735"/>
              <a:ext cx="10252119" cy="544327"/>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70" name="Picture 69"/>
            <p:cNvPicPr>
              <a:picLocks noChangeAspect="1"/>
            </p:cNvPicPr>
            <p:nvPr/>
          </p:nvPicPr>
          <p:blipFill>
            <a:blip r:embed="rId14">
              <a:clrChange>
                <a:clrFrom>
                  <a:srgbClr val="FFFFFF"/>
                </a:clrFrom>
                <a:clrTo>
                  <a:srgbClr val="FFFFFF">
                    <a:alpha val="0"/>
                  </a:srgbClr>
                </a:clrTo>
              </a:clrChange>
            </a:blip>
            <a:stretch>
              <a:fillRect/>
            </a:stretch>
          </p:blipFill>
          <p:spPr>
            <a:xfrm>
              <a:off x="10553490" y="6052890"/>
              <a:ext cx="521261" cy="437487"/>
            </a:xfrm>
            <a:prstGeom prst="rect">
              <a:avLst/>
            </a:prstGeom>
          </p:spPr>
        </p:pic>
        <p:sp>
          <p:nvSpPr>
            <p:cNvPr id="71" name="TextBox 70"/>
            <p:cNvSpPr txBox="1"/>
            <p:nvPr/>
          </p:nvSpPr>
          <p:spPr>
            <a:xfrm>
              <a:off x="8376157" y="5993459"/>
              <a:ext cx="2191947"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Infrastructure</a:t>
              </a:r>
            </a:p>
          </p:txBody>
        </p:sp>
      </p:grpSp>
      <p:grpSp>
        <p:nvGrpSpPr>
          <p:cNvPr id="3" name="Group 2"/>
          <p:cNvGrpSpPr/>
          <p:nvPr/>
        </p:nvGrpSpPr>
        <p:grpSpPr>
          <a:xfrm>
            <a:off x="1751590" y="1322347"/>
            <a:ext cx="8420788" cy="4509001"/>
            <a:chOff x="1751590" y="1322347"/>
            <a:chExt cx="8420788" cy="4509001"/>
          </a:xfrm>
        </p:grpSpPr>
        <p:sp>
          <p:nvSpPr>
            <p:cNvPr id="65" name="Rectangle 64"/>
            <p:cNvSpPr/>
            <p:nvPr/>
          </p:nvSpPr>
          <p:spPr bwMode="auto">
            <a:xfrm>
              <a:off x="3813537" y="1517353"/>
              <a:ext cx="6358841" cy="4313995"/>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66" name="Picture 65"/>
            <p:cNvPicPr>
              <a:picLocks noChangeAspect="1"/>
            </p:cNvPicPr>
            <p:nvPr/>
          </p:nvPicPr>
          <p:blipFill>
            <a:blip r:embed="rId14">
              <a:clrChange>
                <a:clrFrom>
                  <a:srgbClr val="FFFFFF"/>
                </a:clrFrom>
                <a:clrTo>
                  <a:srgbClr val="FFFFFF">
                    <a:alpha val="0"/>
                  </a:srgbClr>
                </a:clrTo>
              </a:clrChange>
            </a:blip>
            <a:stretch>
              <a:fillRect/>
            </a:stretch>
          </p:blipFill>
          <p:spPr>
            <a:xfrm>
              <a:off x="9648917" y="1510047"/>
              <a:ext cx="521261" cy="437487"/>
            </a:xfrm>
            <a:prstGeom prst="rect">
              <a:avLst/>
            </a:prstGeom>
          </p:spPr>
        </p:pic>
        <p:sp>
          <p:nvSpPr>
            <p:cNvPr id="67" name="TextBox 66"/>
            <p:cNvSpPr txBox="1"/>
            <p:nvPr/>
          </p:nvSpPr>
          <p:spPr>
            <a:xfrm>
              <a:off x="8834956" y="1322347"/>
              <a:ext cx="930384"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App</a:t>
              </a:r>
            </a:p>
          </p:txBody>
        </p:sp>
        <p:sp>
          <p:nvSpPr>
            <p:cNvPr id="83" name="Rectangle 82"/>
            <p:cNvSpPr/>
            <p:nvPr/>
          </p:nvSpPr>
          <p:spPr bwMode="auto">
            <a:xfrm>
              <a:off x="1751590" y="4198898"/>
              <a:ext cx="2065755" cy="1632450"/>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88" name="Rectangle 87"/>
          <p:cNvSpPr/>
          <p:nvPr/>
        </p:nvSpPr>
        <p:spPr bwMode="auto">
          <a:xfrm>
            <a:off x="872042" y="2455861"/>
            <a:ext cx="646089" cy="3486729"/>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9" name="Rectangle 88"/>
          <p:cNvSpPr/>
          <p:nvPr/>
        </p:nvSpPr>
        <p:spPr bwMode="auto">
          <a:xfrm>
            <a:off x="1515386" y="2454844"/>
            <a:ext cx="1350005" cy="1318951"/>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3168546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1000"/>
                                        <p:tgtEl>
                                          <p:spTgt spid="49"/>
                                        </p:tgtEl>
                                      </p:cBhvr>
                                    </p:animEffect>
                                  </p:childTnLst>
                                </p:cTn>
                              </p:par>
                              <p:par>
                                <p:cTn id="13" presetID="22" presetClass="entr" presetSubtype="4" fill="hold" grpId="0" nodeType="withEffect">
                                  <p:stCondLst>
                                    <p:cond delay="1000"/>
                                  </p:stCondLst>
                                  <p:childTnLst>
                                    <p:set>
                                      <p:cBhvr>
                                        <p:cTn id="14" dur="1" fill="hold">
                                          <p:stCondLst>
                                            <p:cond delay="0"/>
                                          </p:stCondLst>
                                        </p:cTn>
                                        <p:tgtEl>
                                          <p:spTgt spid="88"/>
                                        </p:tgtEl>
                                        <p:attrNameLst>
                                          <p:attrName>style.visibility</p:attrName>
                                        </p:attrNameLst>
                                      </p:cBhvr>
                                      <p:to>
                                        <p:strVal val="visible"/>
                                      </p:to>
                                    </p:set>
                                    <p:animEffect transition="in" filter="wipe(down)">
                                      <p:cBhvr>
                                        <p:cTn id="15" dur="500"/>
                                        <p:tgtEl>
                                          <p:spTgt spid="88"/>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89"/>
                                        </p:tgtEl>
                                        <p:attrNameLst>
                                          <p:attrName>style.visibility</p:attrName>
                                        </p:attrNameLst>
                                      </p:cBhvr>
                                      <p:to>
                                        <p:strVal val="visible"/>
                                      </p:to>
                                    </p:set>
                                    <p:animEffect transition="in" filter="wipe(left)">
                                      <p:cBhvr>
                                        <p:cTn id="1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resource groups: Per tier and infra</a:t>
            </a:r>
          </a:p>
        </p:txBody>
      </p:sp>
      <p:sp>
        <p:nvSpPr>
          <p:cNvPr id="4" name="Rectangle 3"/>
          <p:cNvSpPr/>
          <p:nvPr/>
        </p:nvSpPr>
        <p:spPr bwMode="auto">
          <a:xfrm>
            <a:off x="4048782" y="2473967"/>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5" name="Rectangle 4"/>
          <p:cNvSpPr/>
          <p:nvPr/>
        </p:nvSpPr>
        <p:spPr bwMode="auto">
          <a:xfrm>
            <a:off x="5714457" y="2455860"/>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Rectangle 5"/>
          <p:cNvSpPr/>
          <p:nvPr/>
        </p:nvSpPr>
        <p:spPr bwMode="auto">
          <a:xfrm>
            <a:off x="7312077" y="2458936"/>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Rectangle 6"/>
          <p:cNvSpPr/>
          <p:nvPr/>
        </p:nvSpPr>
        <p:spPr bwMode="auto">
          <a:xfrm>
            <a:off x="8885237" y="2481493"/>
            <a:ext cx="1321806" cy="3436943"/>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8" name="Rectangle 7"/>
          <p:cNvSpPr/>
          <p:nvPr/>
        </p:nvSpPr>
        <p:spPr>
          <a:xfrm>
            <a:off x="1418309" y="1459220"/>
            <a:ext cx="9796211" cy="5141124"/>
          </a:xfrm>
          <a:prstGeom prst="rect">
            <a:avLst/>
          </a:prstGeom>
          <a:noFill/>
          <a:ln w="190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 name="Rectangle 8"/>
          <p:cNvSpPr/>
          <p:nvPr/>
        </p:nvSpPr>
        <p:spPr>
          <a:xfrm>
            <a:off x="1751058" y="1941416"/>
            <a:ext cx="8744258" cy="4065039"/>
          </a:xfrm>
          <a:prstGeom prst="rect">
            <a:avLst/>
          </a:prstGeom>
          <a:noFill/>
          <a:ln w="57150" cap="rnd" cmpd="sng" algn="ctr">
            <a:solidFill>
              <a:srgbClr val="55D455"/>
            </a:solidFill>
            <a:prstDash val="sysDot"/>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0" name="Picture 9"/>
          <p:cNvPicPr>
            <a:picLocks noChangeAspect="1"/>
          </p:cNvPicPr>
          <p:nvPr/>
        </p:nvPicPr>
        <p:blipFill>
          <a:blip r:embed="rId2"/>
          <a:stretch>
            <a:fillRect/>
          </a:stretch>
        </p:blipFill>
        <p:spPr>
          <a:xfrm>
            <a:off x="10200225" y="5809826"/>
            <a:ext cx="597236" cy="393257"/>
          </a:xfrm>
          <a:prstGeom prst="rect">
            <a:avLst/>
          </a:prstGeom>
          <a:solidFill>
            <a:sysClr val="window" lastClr="FFFFFF"/>
          </a:solidFill>
        </p:spPr>
      </p:pic>
      <p:pic>
        <p:nvPicPr>
          <p:cNvPr id="11" name="Picture 10"/>
          <p:cNvPicPr>
            <a:picLocks noChangeAspect="1"/>
          </p:cNvPicPr>
          <p:nvPr/>
        </p:nvPicPr>
        <p:blipFill>
          <a:blip r:embed="rId3"/>
          <a:stretch>
            <a:fillRect/>
          </a:stretch>
        </p:blipFill>
        <p:spPr>
          <a:xfrm>
            <a:off x="4284175" y="2553357"/>
            <a:ext cx="630783" cy="733234"/>
          </a:xfrm>
          <a:prstGeom prst="rect">
            <a:avLst/>
          </a:prstGeom>
        </p:spPr>
      </p:pic>
      <p:pic>
        <p:nvPicPr>
          <p:cNvPr id="12" name="Picture 11"/>
          <p:cNvPicPr>
            <a:picLocks noChangeAspect="1"/>
          </p:cNvPicPr>
          <p:nvPr/>
        </p:nvPicPr>
        <p:blipFill>
          <a:blip r:embed="rId3"/>
          <a:stretch>
            <a:fillRect/>
          </a:stretch>
        </p:blipFill>
        <p:spPr>
          <a:xfrm>
            <a:off x="4284175" y="3450688"/>
            <a:ext cx="630783" cy="733234"/>
          </a:xfrm>
          <a:prstGeom prst="rect">
            <a:avLst/>
          </a:prstGeom>
        </p:spPr>
      </p:pic>
      <p:pic>
        <p:nvPicPr>
          <p:cNvPr id="13" name="Picture 12"/>
          <p:cNvPicPr>
            <a:picLocks noChangeAspect="1"/>
          </p:cNvPicPr>
          <p:nvPr/>
        </p:nvPicPr>
        <p:blipFill>
          <a:blip r:embed="rId4"/>
          <a:stretch>
            <a:fillRect/>
          </a:stretch>
        </p:blipFill>
        <p:spPr>
          <a:xfrm>
            <a:off x="5903372" y="2577096"/>
            <a:ext cx="613501" cy="724608"/>
          </a:xfrm>
          <a:prstGeom prst="rect">
            <a:avLst/>
          </a:prstGeom>
        </p:spPr>
      </p:pic>
      <p:pic>
        <p:nvPicPr>
          <p:cNvPr id="14" name="Picture 13"/>
          <p:cNvPicPr>
            <a:picLocks noChangeAspect="1"/>
          </p:cNvPicPr>
          <p:nvPr/>
        </p:nvPicPr>
        <p:blipFill>
          <a:blip r:embed="rId4"/>
          <a:stretch>
            <a:fillRect/>
          </a:stretch>
        </p:blipFill>
        <p:spPr>
          <a:xfrm>
            <a:off x="5929314" y="3423632"/>
            <a:ext cx="613501" cy="724608"/>
          </a:xfrm>
          <a:prstGeom prst="rect">
            <a:avLst/>
          </a:prstGeom>
        </p:spPr>
      </p:pic>
      <p:sp>
        <p:nvSpPr>
          <p:cNvPr id="15" name="Rectangle 14"/>
          <p:cNvSpPr/>
          <p:nvPr/>
        </p:nvSpPr>
        <p:spPr>
          <a:xfrm>
            <a:off x="4143095" y="2224896"/>
            <a:ext cx="1160416"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6" name="Rectangle 15"/>
          <p:cNvSpPr/>
          <p:nvPr/>
        </p:nvSpPr>
        <p:spPr>
          <a:xfrm>
            <a:off x="5812488" y="2224896"/>
            <a:ext cx="1000702"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7" name="Rectangle 16"/>
          <p:cNvSpPr/>
          <p:nvPr/>
        </p:nvSpPr>
        <p:spPr>
          <a:xfrm>
            <a:off x="7346869" y="2224896"/>
            <a:ext cx="1185530"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8" name="Rectangle 17"/>
          <p:cNvSpPr/>
          <p:nvPr/>
        </p:nvSpPr>
        <p:spPr>
          <a:xfrm>
            <a:off x="9021391" y="2234935"/>
            <a:ext cx="1000702" cy="3584930"/>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9" name="Picture 18"/>
          <p:cNvPicPr>
            <a:picLocks noChangeAspect="1"/>
          </p:cNvPicPr>
          <p:nvPr/>
        </p:nvPicPr>
        <p:blipFill>
          <a:blip r:embed="rId5"/>
          <a:stretch>
            <a:fillRect/>
          </a:stretch>
        </p:blipFill>
        <p:spPr>
          <a:xfrm>
            <a:off x="9222230" y="2553357"/>
            <a:ext cx="596219" cy="715982"/>
          </a:xfrm>
          <a:prstGeom prst="rect">
            <a:avLst/>
          </a:prstGeom>
        </p:spPr>
      </p:pic>
      <p:pic>
        <p:nvPicPr>
          <p:cNvPr id="20" name="Picture 19"/>
          <p:cNvPicPr>
            <a:picLocks noChangeAspect="1"/>
          </p:cNvPicPr>
          <p:nvPr/>
        </p:nvPicPr>
        <p:blipFill>
          <a:blip r:embed="rId5"/>
          <a:stretch>
            <a:fillRect/>
          </a:stretch>
        </p:blipFill>
        <p:spPr>
          <a:xfrm>
            <a:off x="9222230" y="3423632"/>
            <a:ext cx="596219" cy="715982"/>
          </a:xfrm>
          <a:prstGeom prst="rect">
            <a:avLst/>
          </a:prstGeom>
        </p:spPr>
      </p:pic>
      <p:pic>
        <p:nvPicPr>
          <p:cNvPr id="21" name="Picture 20"/>
          <p:cNvPicPr>
            <a:picLocks noChangeAspect="1"/>
          </p:cNvPicPr>
          <p:nvPr/>
        </p:nvPicPr>
        <p:blipFill>
          <a:blip r:embed="rId6"/>
          <a:stretch>
            <a:fillRect/>
          </a:stretch>
        </p:blipFill>
        <p:spPr>
          <a:xfrm>
            <a:off x="7488984" y="2577096"/>
            <a:ext cx="576585" cy="721664"/>
          </a:xfrm>
          <a:prstGeom prst="rect">
            <a:avLst/>
          </a:prstGeom>
        </p:spPr>
      </p:pic>
      <p:pic>
        <p:nvPicPr>
          <p:cNvPr id="22" name="Picture 21"/>
          <p:cNvPicPr>
            <a:picLocks noChangeAspect="1"/>
          </p:cNvPicPr>
          <p:nvPr/>
        </p:nvPicPr>
        <p:blipFill>
          <a:blip r:embed="rId6"/>
          <a:stretch>
            <a:fillRect/>
          </a:stretch>
        </p:blipFill>
        <p:spPr>
          <a:xfrm>
            <a:off x="7488984" y="3423632"/>
            <a:ext cx="576585" cy="721664"/>
          </a:xfrm>
          <a:prstGeom prst="rect">
            <a:avLst/>
          </a:prstGeom>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101" y="1064315"/>
            <a:ext cx="734341" cy="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524000" y="1710447"/>
            <a:ext cx="9401724" cy="4657246"/>
          </a:xfrm>
          <a:prstGeom prst="rect">
            <a:avLst/>
          </a:prstGeom>
          <a:noFill/>
          <a:ln w="9525"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grpSp>
        <p:nvGrpSpPr>
          <p:cNvPr id="25" name="Group 24"/>
          <p:cNvGrpSpPr/>
          <p:nvPr/>
        </p:nvGrpSpPr>
        <p:grpSpPr>
          <a:xfrm>
            <a:off x="10515600" y="1459220"/>
            <a:ext cx="779499" cy="779499"/>
            <a:chOff x="671400" y="2849169"/>
            <a:chExt cx="779499" cy="779499"/>
          </a:xfrm>
        </p:grpSpPr>
        <p:pic>
          <p:nvPicPr>
            <p:cNvPr id="26" name="Picture 5" descr="https://cdn0.iconfinder.com/data/icons/iconico-3/1024/33.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400" y="2849169"/>
              <a:ext cx="779499" cy="77949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bwMode="auto">
            <a:xfrm>
              <a:off x="919150" y="2990898"/>
              <a:ext cx="280976" cy="280976"/>
            </a:xfrm>
            <a:prstGeom prst="ellipse">
              <a:avLst/>
            </a:prstGeom>
            <a:solidFill>
              <a:srgbClr val="FFFFFF"/>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pic>
        <p:nvPicPr>
          <p:cNvPr id="2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804"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2815"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6624"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6005" y="1969859"/>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3"/>
          <a:stretch>
            <a:fillRect/>
          </a:stretch>
        </p:blipFill>
        <p:spPr>
          <a:xfrm>
            <a:off x="4284175" y="4239410"/>
            <a:ext cx="630783" cy="733234"/>
          </a:xfrm>
          <a:prstGeom prst="rect">
            <a:avLst/>
          </a:prstGeom>
        </p:spPr>
      </p:pic>
      <p:pic>
        <p:nvPicPr>
          <p:cNvPr id="33" name="Picture 32"/>
          <p:cNvPicPr>
            <a:picLocks noChangeAspect="1"/>
          </p:cNvPicPr>
          <p:nvPr/>
        </p:nvPicPr>
        <p:blipFill>
          <a:blip r:embed="rId3"/>
          <a:stretch>
            <a:fillRect/>
          </a:stretch>
        </p:blipFill>
        <p:spPr>
          <a:xfrm>
            <a:off x="4284175" y="5185202"/>
            <a:ext cx="630783" cy="733234"/>
          </a:xfrm>
          <a:prstGeom prst="rect">
            <a:avLst/>
          </a:prstGeom>
        </p:spPr>
      </p:pic>
      <p:pic>
        <p:nvPicPr>
          <p:cNvPr id="34" name="Picture 33"/>
          <p:cNvPicPr>
            <a:picLocks noChangeAspect="1"/>
          </p:cNvPicPr>
          <p:nvPr/>
        </p:nvPicPr>
        <p:blipFill>
          <a:blip r:embed="rId4"/>
          <a:stretch>
            <a:fillRect/>
          </a:stretch>
        </p:blipFill>
        <p:spPr>
          <a:xfrm>
            <a:off x="5903372" y="4263149"/>
            <a:ext cx="613501" cy="724608"/>
          </a:xfrm>
          <a:prstGeom prst="rect">
            <a:avLst/>
          </a:prstGeom>
        </p:spPr>
      </p:pic>
      <p:pic>
        <p:nvPicPr>
          <p:cNvPr id="35" name="Picture 34"/>
          <p:cNvPicPr>
            <a:picLocks noChangeAspect="1"/>
          </p:cNvPicPr>
          <p:nvPr/>
        </p:nvPicPr>
        <p:blipFill>
          <a:blip r:embed="rId4"/>
          <a:stretch>
            <a:fillRect/>
          </a:stretch>
        </p:blipFill>
        <p:spPr>
          <a:xfrm>
            <a:off x="5929314" y="5109685"/>
            <a:ext cx="613501" cy="724608"/>
          </a:xfrm>
          <a:prstGeom prst="rect">
            <a:avLst/>
          </a:prstGeom>
        </p:spPr>
      </p:pic>
      <p:pic>
        <p:nvPicPr>
          <p:cNvPr id="36" name="Picture 35"/>
          <p:cNvPicPr>
            <a:picLocks noChangeAspect="1"/>
          </p:cNvPicPr>
          <p:nvPr/>
        </p:nvPicPr>
        <p:blipFill>
          <a:blip r:embed="rId5"/>
          <a:stretch>
            <a:fillRect/>
          </a:stretch>
        </p:blipFill>
        <p:spPr>
          <a:xfrm>
            <a:off x="9222230" y="4239410"/>
            <a:ext cx="596219" cy="715982"/>
          </a:xfrm>
          <a:prstGeom prst="rect">
            <a:avLst/>
          </a:prstGeom>
        </p:spPr>
      </p:pic>
      <p:pic>
        <p:nvPicPr>
          <p:cNvPr id="37" name="Picture 36"/>
          <p:cNvPicPr>
            <a:picLocks noChangeAspect="1"/>
          </p:cNvPicPr>
          <p:nvPr/>
        </p:nvPicPr>
        <p:blipFill>
          <a:blip r:embed="rId5"/>
          <a:stretch>
            <a:fillRect/>
          </a:stretch>
        </p:blipFill>
        <p:spPr>
          <a:xfrm>
            <a:off x="9222230" y="5109685"/>
            <a:ext cx="596219" cy="715982"/>
          </a:xfrm>
          <a:prstGeom prst="rect">
            <a:avLst/>
          </a:prstGeom>
        </p:spPr>
      </p:pic>
      <p:pic>
        <p:nvPicPr>
          <p:cNvPr id="38" name="Picture 37"/>
          <p:cNvPicPr>
            <a:picLocks noChangeAspect="1"/>
          </p:cNvPicPr>
          <p:nvPr/>
        </p:nvPicPr>
        <p:blipFill>
          <a:blip r:embed="rId6"/>
          <a:stretch>
            <a:fillRect/>
          </a:stretch>
        </p:blipFill>
        <p:spPr>
          <a:xfrm>
            <a:off x="7488984" y="4263149"/>
            <a:ext cx="576585" cy="721664"/>
          </a:xfrm>
          <a:prstGeom prst="rect">
            <a:avLst/>
          </a:prstGeom>
        </p:spPr>
      </p:pic>
      <p:pic>
        <p:nvPicPr>
          <p:cNvPr id="39" name="Picture 38"/>
          <p:cNvPicPr>
            <a:picLocks noChangeAspect="1"/>
          </p:cNvPicPr>
          <p:nvPr/>
        </p:nvPicPr>
        <p:blipFill>
          <a:blip r:embed="rId6"/>
          <a:stretch>
            <a:fillRect/>
          </a:stretch>
        </p:blipFill>
        <p:spPr>
          <a:xfrm>
            <a:off x="7488984" y="5109685"/>
            <a:ext cx="576585" cy="721664"/>
          </a:xfrm>
          <a:prstGeom prst="rect">
            <a:avLst/>
          </a:prstGeom>
        </p:spPr>
      </p:pic>
      <p:sp>
        <p:nvSpPr>
          <p:cNvPr id="40" name="Rectangle 39"/>
          <p:cNvSpPr/>
          <p:nvPr/>
        </p:nvSpPr>
        <p:spPr bwMode="auto">
          <a:xfrm>
            <a:off x="1830442" y="4391667"/>
            <a:ext cx="1969488" cy="1519242"/>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41" name="Picture 40"/>
          <p:cNvPicPr>
            <a:picLocks noChangeAspect="1"/>
          </p:cNvPicPr>
          <p:nvPr/>
        </p:nvPicPr>
        <p:blipFill>
          <a:blip r:embed="rId11"/>
          <a:stretch>
            <a:fillRect/>
          </a:stretch>
        </p:blipFill>
        <p:spPr>
          <a:xfrm>
            <a:off x="3140916" y="5005993"/>
            <a:ext cx="327199" cy="573931"/>
          </a:xfrm>
          <a:prstGeom prst="rect">
            <a:avLst/>
          </a:prstGeom>
        </p:spPr>
      </p:pic>
      <p:sp>
        <p:nvSpPr>
          <p:cNvPr id="42" name="Rectangle 41"/>
          <p:cNvSpPr/>
          <p:nvPr/>
        </p:nvSpPr>
        <p:spPr bwMode="auto">
          <a:xfrm>
            <a:off x="1847857" y="2482305"/>
            <a:ext cx="1350261" cy="1662991"/>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43" name="Picture 42"/>
          <p:cNvPicPr>
            <a:picLocks noChangeAspect="1"/>
          </p:cNvPicPr>
          <p:nvPr/>
        </p:nvPicPr>
        <p:blipFill>
          <a:blip r:embed="rId12"/>
          <a:stretch>
            <a:fillRect/>
          </a:stretch>
        </p:blipFill>
        <p:spPr>
          <a:xfrm>
            <a:off x="1933536" y="2990140"/>
            <a:ext cx="558701" cy="558228"/>
          </a:xfrm>
          <a:prstGeom prst="rect">
            <a:avLst/>
          </a:prstGeom>
        </p:spPr>
      </p:pic>
      <p:sp>
        <p:nvSpPr>
          <p:cNvPr id="44" name="TextBox 43"/>
          <p:cNvSpPr txBox="1"/>
          <p:nvPr/>
        </p:nvSpPr>
        <p:spPr>
          <a:xfrm>
            <a:off x="1678597" y="2361293"/>
            <a:ext cx="1141979"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Gateway</a:t>
            </a:r>
          </a:p>
        </p:txBody>
      </p:sp>
      <p:sp>
        <p:nvSpPr>
          <p:cNvPr id="45" name="TextBox 44"/>
          <p:cNvSpPr txBox="1"/>
          <p:nvPr/>
        </p:nvSpPr>
        <p:spPr>
          <a:xfrm>
            <a:off x="1678597" y="4275091"/>
            <a:ext cx="1573188"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Management</a:t>
            </a:r>
          </a:p>
        </p:txBody>
      </p:sp>
      <p:sp>
        <p:nvSpPr>
          <p:cNvPr id="46" name="TextBox 45"/>
          <p:cNvSpPr txBox="1"/>
          <p:nvPr/>
        </p:nvSpPr>
        <p:spPr>
          <a:xfrm>
            <a:off x="1780094" y="5453225"/>
            <a:ext cx="1085297" cy="489365"/>
          </a:xfrm>
          <a:prstGeom prst="rect">
            <a:avLst/>
          </a:prstGeom>
          <a:noFill/>
        </p:spPr>
        <p:txBody>
          <a:bodyPr wrap="none" lIns="182880" tIns="146304" rIns="182880" bIns="146304" rtlCol="0">
            <a:spAutoFit/>
          </a:bodyPr>
          <a:lstStyle/>
          <a:p>
            <a:pPr algn="ctr">
              <a:lnSpc>
                <a:spcPct val="90000"/>
              </a:lnSpc>
              <a:spcAft>
                <a:spcPts val="600"/>
              </a:spcAft>
            </a:pPr>
            <a:r>
              <a:rPr lang="en-US" sz="1400" dirty="0">
                <a:gradFill>
                  <a:gsLst>
                    <a:gs pos="2917">
                      <a:schemeClr val="tx1"/>
                    </a:gs>
                    <a:gs pos="30000">
                      <a:schemeClr val="tx1"/>
                    </a:gs>
                  </a:gsLst>
                  <a:lin ang="5400000" scaled="0"/>
                </a:gradFill>
              </a:rPr>
              <a:t>Jumpbox</a:t>
            </a:r>
          </a:p>
        </p:txBody>
      </p:sp>
      <p:sp>
        <p:nvSpPr>
          <p:cNvPr id="47" name="TextBox 46"/>
          <p:cNvSpPr txBox="1"/>
          <p:nvPr/>
        </p:nvSpPr>
        <p:spPr>
          <a:xfrm>
            <a:off x="2671066" y="5460540"/>
            <a:ext cx="1259192" cy="489365"/>
          </a:xfrm>
          <a:prstGeom prst="rect">
            <a:avLst/>
          </a:prstGeom>
          <a:noFill/>
        </p:spPr>
        <p:txBody>
          <a:bodyPr wrap="none" lIns="182880" tIns="146304" rIns="182880" bIns="146304" rtlCol="0">
            <a:spAutoFit/>
          </a:bodyPr>
          <a:lstStyle/>
          <a:p>
            <a:pPr algn="ctr">
              <a:lnSpc>
                <a:spcPct val="90000"/>
              </a:lnSpc>
              <a:spcAft>
                <a:spcPts val="600"/>
              </a:spcAft>
            </a:pPr>
            <a:r>
              <a:rPr lang="en-US" sz="1400" dirty="0">
                <a:gradFill>
                  <a:gsLst>
                    <a:gs pos="2917">
                      <a:schemeClr val="tx1"/>
                    </a:gs>
                    <a:gs pos="30000">
                      <a:schemeClr val="tx1"/>
                    </a:gs>
                  </a:gsLst>
                  <a:lin ang="5400000" scaled="0"/>
                </a:gradFill>
              </a:rPr>
              <a:t>Monitoring</a:t>
            </a:r>
          </a:p>
        </p:txBody>
      </p:sp>
      <p:pic>
        <p:nvPicPr>
          <p:cNvPr id="48" name="Picture 47"/>
          <p:cNvPicPr>
            <a:picLocks noChangeAspect="1"/>
          </p:cNvPicPr>
          <p:nvPr/>
        </p:nvPicPr>
        <p:blipFill>
          <a:blip r:embed="rId13"/>
          <a:stretch>
            <a:fillRect/>
          </a:stretch>
        </p:blipFill>
        <p:spPr>
          <a:xfrm>
            <a:off x="2015389" y="4977862"/>
            <a:ext cx="602062" cy="602062"/>
          </a:xfrm>
          <a:prstGeom prst="rect">
            <a:avLst/>
          </a:prstGeom>
        </p:spPr>
      </p:pic>
      <p:grpSp>
        <p:nvGrpSpPr>
          <p:cNvPr id="57" name="Group 56"/>
          <p:cNvGrpSpPr/>
          <p:nvPr/>
        </p:nvGrpSpPr>
        <p:grpSpPr>
          <a:xfrm>
            <a:off x="872042" y="2454844"/>
            <a:ext cx="10252119" cy="4166479"/>
            <a:chOff x="872042" y="2454844"/>
            <a:chExt cx="10252119" cy="4166479"/>
          </a:xfrm>
        </p:grpSpPr>
        <p:grpSp>
          <p:nvGrpSpPr>
            <p:cNvPr id="49" name="Group 48"/>
            <p:cNvGrpSpPr/>
            <p:nvPr/>
          </p:nvGrpSpPr>
          <p:grpSpPr>
            <a:xfrm>
              <a:off x="872042" y="5924735"/>
              <a:ext cx="10252119" cy="696588"/>
              <a:chOff x="872042" y="5924735"/>
              <a:chExt cx="10252119" cy="696588"/>
            </a:xfrm>
          </p:grpSpPr>
          <p:sp>
            <p:nvSpPr>
              <p:cNvPr id="69" name="Rectangle 68"/>
              <p:cNvSpPr/>
              <p:nvPr/>
            </p:nvSpPr>
            <p:spPr bwMode="auto">
              <a:xfrm>
                <a:off x="872042" y="5924735"/>
                <a:ext cx="10252119" cy="544327"/>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70" name="Picture 69"/>
              <p:cNvPicPr>
                <a:picLocks noChangeAspect="1"/>
              </p:cNvPicPr>
              <p:nvPr/>
            </p:nvPicPr>
            <p:blipFill>
              <a:blip r:embed="rId14">
                <a:clrChange>
                  <a:clrFrom>
                    <a:srgbClr val="FFFFFF"/>
                  </a:clrFrom>
                  <a:clrTo>
                    <a:srgbClr val="FFFFFF">
                      <a:alpha val="0"/>
                    </a:srgbClr>
                  </a:clrTo>
                </a:clrChange>
              </a:blip>
              <a:stretch>
                <a:fillRect/>
              </a:stretch>
            </p:blipFill>
            <p:spPr>
              <a:xfrm>
                <a:off x="10553490" y="6052890"/>
                <a:ext cx="521261" cy="437487"/>
              </a:xfrm>
              <a:prstGeom prst="rect">
                <a:avLst/>
              </a:prstGeom>
            </p:spPr>
          </p:pic>
          <p:sp>
            <p:nvSpPr>
              <p:cNvPr id="71" name="TextBox 70"/>
              <p:cNvSpPr txBox="1"/>
              <p:nvPr/>
            </p:nvSpPr>
            <p:spPr>
              <a:xfrm>
                <a:off x="8376157" y="5993459"/>
                <a:ext cx="2191947"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Infrastructure</a:t>
                </a:r>
              </a:p>
            </p:txBody>
          </p:sp>
        </p:grpSp>
        <p:sp>
          <p:nvSpPr>
            <p:cNvPr id="88" name="Rectangle 87"/>
            <p:cNvSpPr/>
            <p:nvPr/>
          </p:nvSpPr>
          <p:spPr bwMode="auto">
            <a:xfrm>
              <a:off x="872042" y="2455861"/>
              <a:ext cx="646089" cy="3486729"/>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9" name="Rectangle 88"/>
            <p:cNvSpPr/>
            <p:nvPr/>
          </p:nvSpPr>
          <p:spPr bwMode="auto">
            <a:xfrm>
              <a:off x="1515386" y="2454844"/>
              <a:ext cx="1350005" cy="1318951"/>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56" name="Group 55"/>
          <p:cNvGrpSpPr/>
          <p:nvPr/>
        </p:nvGrpSpPr>
        <p:grpSpPr>
          <a:xfrm>
            <a:off x="1751590" y="1350461"/>
            <a:ext cx="8420788" cy="4509001"/>
            <a:chOff x="1751590" y="1350461"/>
            <a:chExt cx="8420788" cy="4509001"/>
          </a:xfrm>
        </p:grpSpPr>
        <p:grpSp>
          <p:nvGrpSpPr>
            <p:cNvPr id="53" name="Group 52"/>
            <p:cNvGrpSpPr/>
            <p:nvPr/>
          </p:nvGrpSpPr>
          <p:grpSpPr>
            <a:xfrm>
              <a:off x="8812015" y="1350461"/>
              <a:ext cx="1360363" cy="4509001"/>
              <a:chOff x="8812015" y="1322347"/>
              <a:chExt cx="1360363" cy="4509001"/>
            </a:xfrm>
          </p:grpSpPr>
          <p:sp>
            <p:nvSpPr>
              <p:cNvPr id="65" name="Rectangle 64"/>
              <p:cNvSpPr/>
              <p:nvPr/>
            </p:nvSpPr>
            <p:spPr bwMode="auto">
              <a:xfrm>
                <a:off x="8812015" y="1517353"/>
                <a:ext cx="1360363" cy="4313995"/>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66" name="Picture 65"/>
              <p:cNvPicPr>
                <a:picLocks noChangeAspect="1"/>
              </p:cNvPicPr>
              <p:nvPr/>
            </p:nvPicPr>
            <p:blipFill>
              <a:blip r:embed="rId14">
                <a:clrChange>
                  <a:clrFrom>
                    <a:srgbClr val="FFFFFF"/>
                  </a:clrFrom>
                  <a:clrTo>
                    <a:srgbClr val="FFFFFF">
                      <a:alpha val="0"/>
                    </a:srgbClr>
                  </a:clrTo>
                </a:clrChange>
              </a:blip>
              <a:stretch>
                <a:fillRect/>
              </a:stretch>
            </p:blipFill>
            <p:spPr>
              <a:xfrm>
                <a:off x="9648917" y="1510047"/>
                <a:ext cx="521261" cy="437487"/>
              </a:xfrm>
              <a:prstGeom prst="rect">
                <a:avLst/>
              </a:prstGeom>
            </p:spPr>
          </p:pic>
          <p:sp>
            <p:nvSpPr>
              <p:cNvPr id="67" name="TextBox 66"/>
              <p:cNvSpPr txBox="1"/>
              <p:nvPr/>
            </p:nvSpPr>
            <p:spPr>
              <a:xfrm>
                <a:off x="9097849" y="1322347"/>
                <a:ext cx="667491"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ID</a:t>
                </a:r>
              </a:p>
            </p:txBody>
          </p:sp>
        </p:grpSp>
        <p:grpSp>
          <p:nvGrpSpPr>
            <p:cNvPr id="52" name="Group 51"/>
            <p:cNvGrpSpPr/>
            <p:nvPr/>
          </p:nvGrpSpPr>
          <p:grpSpPr>
            <a:xfrm>
              <a:off x="7245000" y="1350461"/>
              <a:ext cx="1360363" cy="4509001"/>
              <a:chOff x="7245000" y="1299864"/>
              <a:chExt cx="1360363" cy="4509001"/>
            </a:xfrm>
          </p:grpSpPr>
          <p:sp>
            <p:nvSpPr>
              <p:cNvPr id="59" name="Rectangle 58"/>
              <p:cNvSpPr/>
              <p:nvPr/>
            </p:nvSpPr>
            <p:spPr bwMode="auto">
              <a:xfrm>
                <a:off x="7245000" y="1494870"/>
                <a:ext cx="1360363" cy="4313995"/>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60" name="Picture 59"/>
              <p:cNvPicPr>
                <a:picLocks noChangeAspect="1"/>
              </p:cNvPicPr>
              <p:nvPr/>
            </p:nvPicPr>
            <p:blipFill>
              <a:blip r:embed="rId14">
                <a:clrChange>
                  <a:clrFrom>
                    <a:srgbClr val="FFFFFF"/>
                  </a:clrFrom>
                  <a:clrTo>
                    <a:srgbClr val="FFFFFF">
                      <a:alpha val="0"/>
                    </a:srgbClr>
                  </a:clrTo>
                </a:clrChange>
              </a:blip>
              <a:stretch>
                <a:fillRect/>
              </a:stretch>
            </p:blipFill>
            <p:spPr>
              <a:xfrm>
                <a:off x="8081902" y="1487564"/>
                <a:ext cx="521261" cy="437487"/>
              </a:xfrm>
              <a:prstGeom prst="rect">
                <a:avLst/>
              </a:prstGeom>
            </p:spPr>
          </p:pic>
          <p:sp>
            <p:nvSpPr>
              <p:cNvPr id="61" name="TextBox 60"/>
              <p:cNvSpPr txBox="1"/>
              <p:nvPr/>
            </p:nvSpPr>
            <p:spPr>
              <a:xfrm>
                <a:off x="7436257" y="1299864"/>
                <a:ext cx="762068"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DB</a:t>
                </a:r>
              </a:p>
            </p:txBody>
          </p:sp>
        </p:grpSp>
        <p:grpSp>
          <p:nvGrpSpPr>
            <p:cNvPr id="51" name="Group 50"/>
            <p:cNvGrpSpPr/>
            <p:nvPr/>
          </p:nvGrpSpPr>
          <p:grpSpPr>
            <a:xfrm>
              <a:off x="5677985" y="1350461"/>
              <a:ext cx="1360363" cy="4509001"/>
              <a:chOff x="5677985" y="1277381"/>
              <a:chExt cx="1360363" cy="4509001"/>
            </a:xfrm>
          </p:grpSpPr>
          <p:sp>
            <p:nvSpPr>
              <p:cNvPr id="62" name="Rectangle 61"/>
              <p:cNvSpPr/>
              <p:nvPr/>
            </p:nvSpPr>
            <p:spPr bwMode="auto">
              <a:xfrm>
                <a:off x="5677985" y="1472387"/>
                <a:ext cx="1360363" cy="4313995"/>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63" name="Picture 62"/>
              <p:cNvPicPr>
                <a:picLocks noChangeAspect="1"/>
              </p:cNvPicPr>
              <p:nvPr/>
            </p:nvPicPr>
            <p:blipFill>
              <a:blip r:embed="rId14">
                <a:clrChange>
                  <a:clrFrom>
                    <a:srgbClr val="FFFFFF"/>
                  </a:clrFrom>
                  <a:clrTo>
                    <a:srgbClr val="FFFFFF">
                      <a:alpha val="0"/>
                    </a:srgbClr>
                  </a:clrTo>
                </a:clrChange>
              </a:blip>
              <a:stretch>
                <a:fillRect/>
              </a:stretch>
            </p:blipFill>
            <p:spPr>
              <a:xfrm>
                <a:off x="6514887" y="1465081"/>
                <a:ext cx="521261" cy="437487"/>
              </a:xfrm>
              <a:prstGeom prst="rect">
                <a:avLst/>
              </a:prstGeom>
            </p:spPr>
          </p:pic>
          <p:sp>
            <p:nvSpPr>
              <p:cNvPr id="64" name="TextBox 63"/>
              <p:cNvSpPr txBox="1"/>
              <p:nvPr/>
            </p:nvSpPr>
            <p:spPr>
              <a:xfrm>
                <a:off x="5716957" y="1277381"/>
                <a:ext cx="914353"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APP</a:t>
                </a:r>
              </a:p>
            </p:txBody>
          </p:sp>
        </p:grpSp>
        <p:grpSp>
          <p:nvGrpSpPr>
            <p:cNvPr id="54" name="Group 53"/>
            <p:cNvGrpSpPr/>
            <p:nvPr/>
          </p:nvGrpSpPr>
          <p:grpSpPr>
            <a:xfrm>
              <a:off x="4076204" y="1350461"/>
              <a:ext cx="1395129" cy="4509001"/>
              <a:chOff x="4076204" y="1350461"/>
              <a:chExt cx="1395129" cy="4509001"/>
            </a:xfrm>
          </p:grpSpPr>
          <p:sp>
            <p:nvSpPr>
              <p:cNvPr id="68" name="Rectangle 67"/>
              <p:cNvSpPr/>
              <p:nvPr/>
            </p:nvSpPr>
            <p:spPr bwMode="auto">
              <a:xfrm>
                <a:off x="4110970" y="1545467"/>
                <a:ext cx="1360363" cy="4313995"/>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72" name="Picture 71"/>
              <p:cNvPicPr>
                <a:picLocks noChangeAspect="1"/>
              </p:cNvPicPr>
              <p:nvPr/>
            </p:nvPicPr>
            <p:blipFill>
              <a:blip r:embed="rId14">
                <a:clrChange>
                  <a:clrFrom>
                    <a:srgbClr val="FFFFFF"/>
                  </a:clrFrom>
                  <a:clrTo>
                    <a:srgbClr val="FFFFFF">
                      <a:alpha val="0"/>
                    </a:srgbClr>
                  </a:clrTo>
                </a:clrChange>
              </a:blip>
              <a:stretch>
                <a:fillRect/>
              </a:stretch>
            </p:blipFill>
            <p:spPr>
              <a:xfrm>
                <a:off x="4947872" y="1538161"/>
                <a:ext cx="521261" cy="437487"/>
              </a:xfrm>
              <a:prstGeom prst="rect">
                <a:avLst/>
              </a:prstGeom>
            </p:spPr>
          </p:pic>
          <p:sp>
            <p:nvSpPr>
              <p:cNvPr id="73" name="TextBox 72"/>
              <p:cNvSpPr txBox="1"/>
              <p:nvPr/>
            </p:nvSpPr>
            <p:spPr>
              <a:xfrm>
                <a:off x="4076204" y="1350461"/>
                <a:ext cx="988091"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WEB</a:t>
                </a:r>
              </a:p>
            </p:txBody>
          </p:sp>
        </p:grpSp>
        <p:grpSp>
          <p:nvGrpSpPr>
            <p:cNvPr id="55" name="Group 54"/>
            <p:cNvGrpSpPr/>
            <p:nvPr/>
          </p:nvGrpSpPr>
          <p:grpSpPr>
            <a:xfrm>
              <a:off x="1751590" y="4119337"/>
              <a:ext cx="2065755" cy="1712011"/>
              <a:chOff x="1751590" y="4119337"/>
              <a:chExt cx="2065755" cy="1712011"/>
            </a:xfrm>
          </p:grpSpPr>
          <p:sp>
            <p:nvSpPr>
              <p:cNvPr id="83" name="Rectangle 82"/>
              <p:cNvSpPr/>
              <p:nvPr/>
            </p:nvSpPr>
            <p:spPr bwMode="auto">
              <a:xfrm>
                <a:off x="1751590" y="4198898"/>
                <a:ext cx="2065755" cy="1632450"/>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74" name="Picture 73"/>
              <p:cNvPicPr>
                <a:picLocks noChangeAspect="1"/>
              </p:cNvPicPr>
              <p:nvPr/>
            </p:nvPicPr>
            <p:blipFill>
              <a:blip r:embed="rId14">
                <a:clrChange>
                  <a:clrFrom>
                    <a:srgbClr val="FFFFFF"/>
                  </a:clrFrom>
                  <a:clrTo>
                    <a:srgbClr val="FFFFFF">
                      <a:alpha val="0"/>
                    </a:srgbClr>
                  </a:clrTo>
                </a:clrChange>
              </a:blip>
              <a:stretch>
                <a:fillRect/>
              </a:stretch>
            </p:blipFill>
            <p:spPr>
              <a:xfrm>
                <a:off x="3271005" y="4243611"/>
                <a:ext cx="521261" cy="437487"/>
              </a:xfrm>
              <a:prstGeom prst="rect">
                <a:avLst/>
              </a:prstGeom>
            </p:spPr>
          </p:pic>
          <p:sp>
            <p:nvSpPr>
              <p:cNvPr id="75" name="TextBox 74"/>
              <p:cNvSpPr txBox="1"/>
              <p:nvPr/>
            </p:nvSpPr>
            <p:spPr>
              <a:xfrm>
                <a:off x="2042958" y="4119337"/>
                <a:ext cx="1294265"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MGMT</a:t>
                </a:r>
              </a:p>
            </p:txBody>
          </p:sp>
        </p:grpSp>
      </p:grpSp>
    </p:spTree>
    <p:extLst>
      <p:ext uri="{BB962C8B-B14F-4D97-AF65-F5344CB8AC3E}">
        <p14:creationId xmlns:p14="http://schemas.microsoft.com/office/powerpoint/2010/main" val="983142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resource groups for multiple workloads</a:t>
            </a:r>
          </a:p>
        </p:txBody>
      </p:sp>
      <p:sp>
        <p:nvSpPr>
          <p:cNvPr id="25" name="Rectangle 24"/>
          <p:cNvSpPr/>
          <p:nvPr/>
        </p:nvSpPr>
        <p:spPr>
          <a:xfrm>
            <a:off x="3410227" y="1643422"/>
            <a:ext cx="5761990" cy="5141124"/>
          </a:xfrm>
          <a:prstGeom prst="rect">
            <a:avLst/>
          </a:prstGeom>
          <a:noFill/>
          <a:ln w="190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018" y="1248517"/>
            <a:ext cx="734341" cy="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3515917" y="1894649"/>
            <a:ext cx="5266549" cy="4809646"/>
          </a:xfrm>
          <a:prstGeom prst="rect">
            <a:avLst/>
          </a:prstGeom>
          <a:noFill/>
          <a:ln w="9525"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grpSp>
        <p:nvGrpSpPr>
          <p:cNvPr id="28" name="Group 27"/>
          <p:cNvGrpSpPr/>
          <p:nvPr/>
        </p:nvGrpSpPr>
        <p:grpSpPr>
          <a:xfrm>
            <a:off x="8392717" y="1643422"/>
            <a:ext cx="779499" cy="779499"/>
            <a:chOff x="671400" y="2849169"/>
            <a:chExt cx="779499" cy="779499"/>
          </a:xfrm>
        </p:grpSpPr>
        <p:pic>
          <p:nvPicPr>
            <p:cNvPr id="29" name="Picture 5" descr="https://cdn0.iconfinder.com/data/icons/iconico-3/1024/33.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00" y="2849169"/>
              <a:ext cx="779499" cy="779499"/>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bwMode="auto">
            <a:xfrm>
              <a:off x="919150" y="2990898"/>
              <a:ext cx="280976" cy="280976"/>
            </a:xfrm>
            <a:prstGeom prst="ellipse">
              <a:avLst/>
            </a:prstGeom>
            <a:solidFill>
              <a:srgbClr val="FFFFFF"/>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pic>
        <p:nvPicPr>
          <p:cNvPr id="98" name="Picture 97"/>
          <p:cNvPicPr>
            <a:picLocks noChangeAspect="1"/>
          </p:cNvPicPr>
          <p:nvPr/>
        </p:nvPicPr>
        <p:blipFill>
          <a:blip r:embed="rId5"/>
          <a:stretch>
            <a:fillRect/>
          </a:stretch>
        </p:blipFill>
        <p:spPr>
          <a:xfrm>
            <a:off x="3656770" y="1973262"/>
            <a:ext cx="4984841" cy="2345808"/>
          </a:xfrm>
          <a:prstGeom prst="rect">
            <a:avLst/>
          </a:prstGeom>
        </p:spPr>
      </p:pic>
      <p:pic>
        <p:nvPicPr>
          <p:cNvPr id="100" name="Picture 99"/>
          <p:cNvPicPr>
            <a:picLocks noChangeAspect="1"/>
          </p:cNvPicPr>
          <p:nvPr/>
        </p:nvPicPr>
        <p:blipFill>
          <a:blip r:embed="rId5"/>
          <a:stretch>
            <a:fillRect/>
          </a:stretch>
        </p:blipFill>
        <p:spPr>
          <a:xfrm>
            <a:off x="3656770" y="4329850"/>
            <a:ext cx="4984841" cy="2345808"/>
          </a:xfrm>
          <a:prstGeom prst="rect">
            <a:avLst/>
          </a:prstGeom>
        </p:spPr>
      </p:pic>
      <p:grpSp>
        <p:nvGrpSpPr>
          <p:cNvPr id="3" name="Group 2"/>
          <p:cNvGrpSpPr/>
          <p:nvPr/>
        </p:nvGrpSpPr>
        <p:grpSpPr>
          <a:xfrm>
            <a:off x="2877892" y="985425"/>
            <a:ext cx="5408583" cy="5551405"/>
            <a:chOff x="2877892" y="985425"/>
            <a:chExt cx="5408583" cy="5551405"/>
          </a:xfrm>
        </p:grpSpPr>
        <p:sp>
          <p:nvSpPr>
            <p:cNvPr id="40" name="Rectangle 39"/>
            <p:cNvSpPr/>
            <p:nvPr/>
          </p:nvSpPr>
          <p:spPr bwMode="auto">
            <a:xfrm>
              <a:off x="7600675" y="1094640"/>
              <a:ext cx="685800" cy="5400868"/>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41" name="Picture 40"/>
            <p:cNvPicPr>
              <a:picLocks noChangeAspect="1"/>
            </p:cNvPicPr>
            <p:nvPr/>
          </p:nvPicPr>
          <p:blipFill>
            <a:blip r:embed="rId6">
              <a:clrChange>
                <a:clrFrom>
                  <a:srgbClr val="FFFFFF"/>
                </a:clrFrom>
                <a:clrTo>
                  <a:srgbClr val="FFFFFF">
                    <a:alpha val="0"/>
                  </a:srgbClr>
                </a:clrTo>
              </a:clrChange>
            </a:blip>
            <a:stretch>
              <a:fillRect/>
            </a:stretch>
          </p:blipFill>
          <p:spPr>
            <a:xfrm>
              <a:off x="7818771" y="1094640"/>
              <a:ext cx="455565" cy="438597"/>
            </a:xfrm>
            <a:prstGeom prst="rect">
              <a:avLst/>
            </a:prstGeom>
          </p:spPr>
        </p:pic>
        <p:sp>
          <p:nvSpPr>
            <p:cNvPr id="49" name="TextBox 48"/>
            <p:cNvSpPr txBox="1"/>
            <p:nvPr/>
          </p:nvSpPr>
          <p:spPr>
            <a:xfrm>
              <a:off x="7448275" y="985425"/>
              <a:ext cx="568104" cy="517065"/>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effectLst/>
                  <a:uLnTx/>
                  <a:uFillTx/>
                </a:rPr>
                <a:t>ID</a:t>
              </a:r>
            </a:p>
          </p:txBody>
        </p:sp>
        <p:sp>
          <p:nvSpPr>
            <p:cNvPr id="20" name="Rectangle 19"/>
            <p:cNvSpPr/>
            <p:nvPr/>
          </p:nvSpPr>
          <p:spPr bwMode="auto">
            <a:xfrm>
              <a:off x="6722271" y="1094640"/>
              <a:ext cx="685800" cy="5400868"/>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21" name="Picture 20"/>
            <p:cNvPicPr>
              <a:picLocks noChangeAspect="1"/>
            </p:cNvPicPr>
            <p:nvPr/>
          </p:nvPicPr>
          <p:blipFill>
            <a:blip r:embed="rId6">
              <a:clrChange>
                <a:clrFrom>
                  <a:srgbClr val="FFFFFF"/>
                </a:clrFrom>
                <a:clrTo>
                  <a:srgbClr val="FFFFFF">
                    <a:alpha val="0"/>
                  </a:srgbClr>
                </a:clrTo>
              </a:clrChange>
            </a:blip>
            <a:stretch>
              <a:fillRect/>
            </a:stretch>
          </p:blipFill>
          <p:spPr>
            <a:xfrm>
              <a:off x="6940367" y="1094640"/>
              <a:ext cx="455565" cy="438597"/>
            </a:xfrm>
            <a:prstGeom prst="rect">
              <a:avLst/>
            </a:prstGeom>
          </p:spPr>
        </p:pic>
        <p:sp>
          <p:nvSpPr>
            <p:cNvPr id="22" name="TextBox 21"/>
            <p:cNvSpPr txBox="1"/>
            <p:nvPr/>
          </p:nvSpPr>
          <p:spPr>
            <a:xfrm>
              <a:off x="6507353" y="985425"/>
              <a:ext cx="630622" cy="517065"/>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effectLst/>
                  <a:uLnTx/>
                  <a:uFillTx/>
                </a:rPr>
                <a:t>DB</a:t>
              </a:r>
            </a:p>
          </p:txBody>
        </p:sp>
        <p:sp>
          <p:nvSpPr>
            <p:cNvPr id="23" name="Rectangle 22"/>
            <p:cNvSpPr/>
            <p:nvPr/>
          </p:nvSpPr>
          <p:spPr bwMode="auto">
            <a:xfrm>
              <a:off x="5843867" y="1094640"/>
              <a:ext cx="685800" cy="5400868"/>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24" name="Picture 23"/>
            <p:cNvPicPr>
              <a:picLocks noChangeAspect="1"/>
            </p:cNvPicPr>
            <p:nvPr/>
          </p:nvPicPr>
          <p:blipFill>
            <a:blip r:embed="rId6">
              <a:clrChange>
                <a:clrFrom>
                  <a:srgbClr val="FFFFFF"/>
                </a:clrFrom>
                <a:clrTo>
                  <a:srgbClr val="FFFFFF">
                    <a:alpha val="0"/>
                  </a:srgbClr>
                </a:clrTo>
              </a:clrChange>
            </a:blip>
            <a:stretch>
              <a:fillRect/>
            </a:stretch>
          </p:blipFill>
          <p:spPr>
            <a:xfrm>
              <a:off x="6061963" y="1094640"/>
              <a:ext cx="455565" cy="438597"/>
            </a:xfrm>
            <a:prstGeom prst="rect">
              <a:avLst/>
            </a:prstGeom>
          </p:spPr>
        </p:pic>
        <p:sp>
          <p:nvSpPr>
            <p:cNvPr id="31" name="TextBox 30"/>
            <p:cNvSpPr txBox="1"/>
            <p:nvPr/>
          </p:nvSpPr>
          <p:spPr>
            <a:xfrm>
              <a:off x="5526357" y="985425"/>
              <a:ext cx="733214" cy="517065"/>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effectLst/>
                  <a:uLnTx/>
                  <a:uFillTx/>
                </a:rPr>
                <a:t>APP</a:t>
              </a:r>
            </a:p>
          </p:txBody>
        </p:sp>
        <p:sp>
          <p:nvSpPr>
            <p:cNvPr id="32" name="Rectangle 31"/>
            <p:cNvSpPr/>
            <p:nvPr/>
          </p:nvSpPr>
          <p:spPr bwMode="auto">
            <a:xfrm>
              <a:off x="4965463" y="1094640"/>
              <a:ext cx="685800" cy="5400868"/>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39" name="Picture 38"/>
            <p:cNvPicPr>
              <a:picLocks noChangeAspect="1"/>
            </p:cNvPicPr>
            <p:nvPr/>
          </p:nvPicPr>
          <p:blipFill>
            <a:blip r:embed="rId6">
              <a:clrChange>
                <a:clrFrom>
                  <a:srgbClr val="FFFFFF"/>
                </a:clrFrom>
                <a:clrTo>
                  <a:srgbClr val="FFFFFF">
                    <a:alpha val="0"/>
                  </a:srgbClr>
                </a:clrTo>
              </a:clrChange>
            </a:blip>
            <a:stretch>
              <a:fillRect/>
            </a:stretch>
          </p:blipFill>
          <p:spPr>
            <a:xfrm>
              <a:off x="5183559" y="1094640"/>
              <a:ext cx="455565" cy="438597"/>
            </a:xfrm>
            <a:prstGeom prst="rect">
              <a:avLst/>
            </a:prstGeom>
          </p:spPr>
        </p:pic>
        <p:sp>
          <p:nvSpPr>
            <p:cNvPr id="42" name="TextBox 41"/>
            <p:cNvSpPr txBox="1"/>
            <p:nvPr/>
          </p:nvSpPr>
          <p:spPr>
            <a:xfrm>
              <a:off x="4598259" y="985425"/>
              <a:ext cx="782908" cy="517065"/>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effectLst/>
                  <a:uLnTx/>
                  <a:uFillTx/>
                </a:rPr>
                <a:t>WEB</a:t>
              </a:r>
            </a:p>
          </p:txBody>
        </p:sp>
        <p:sp>
          <p:nvSpPr>
            <p:cNvPr id="43" name="Rectangle 42"/>
            <p:cNvSpPr/>
            <p:nvPr/>
          </p:nvSpPr>
          <p:spPr bwMode="auto">
            <a:xfrm>
              <a:off x="3088018" y="3273879"/>
              <a:ext cx="1781143" cy="950560"/>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44" name="Picture 43"/>
            <p:cNvPicPr>
              <a:picLocks noChangeAspect="1"/>
            </p:cNvPicPr>
            <p:nvPr/>
          </p:nvPicPr>
          <p:blipFill>
            <a:blip r:embed="rId6">
              <a:clrChange>
                <a:clrFrom>
                  <a:srgbClr val="FFFFFF"/>
                </a:clrFrom>
                <a:clrTo>
                  <a:srgbClr val="FFFFFF">
                    <a:alpha val="0"/>
                  </a:srgbClr>
                </a:clrTo>
              </a:clrChange>
            </a:blip>
            <a:stretch>
              <a:fillRect/>
            </a:stretch>
          </p:blipFill>
          <p:spPr>
            <a:xfrm>
              <a:off x="3122515" y="3279620"/>
              <a:ext cx="455565" cy="438597"/>
            </a:xfrm>
            <a:prstGeom prst="rect">
              <a:avLst/>
            </a:prstGeom>
          </p:spPr>
        </p:pic>
        <p:sp>
          <p:nvSpPr>
            <p:cNvPr id="45" name="TextBox 44"/>
            <p:cNvSpPr txBox="1"/>
            <p:nvPr/>
          </p:nvSpPr>
          <p:spPr>
            <a:xfrm>
              <a:off x="2877892" y="3645320"/>
              <a:ext cx="986489" cy="517065"/>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effectLst/>
                  <a:uLnTx/>
                  <a:uFillTx/>
                </a:rPr>
                <a:t>MGMT</a:t>
              </a:r>
            </a:p>
          </p:txBody>
        </p:sp>
        <p:sp>
          <p:nvSpPr>
            <p:cNvPr id="46" name="Rectangle 45"/>
            <p:cNvSpPr/>
            <p:nvPr/>
          </p:nvSpPr>
          <p:spPr bwMode="auto">
            <a:xfrm>
              <a:off x="3088018" y="5586270"/>
              <a:ext cx="1789079" cy="950560"/>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47" name="Rectangle 46"/>
            <p:cNvSpPr/>
            <p:nvPr/>
          </p:nvSpPr>
          <p:spPr bwMode="auto">
            <a:xfrm>
              <a:off x="3088018" y="4224438"/>
              <a:ext cx="321658" cy="1361831"/>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50" name="Rectangle 49"/>
          <p:cNvSpPr/>
          <p:nvPr/>
        </p:nvSpPr>
        <p:spPr bwMode="auto">
          <a:xfrm>
            <a:off x="2275387" y="4611099"/>
            <a:ext cx="1981969" cy="807706"/>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1" name="Rectangle 50"/>
          <p:cNvSpPr/>
          <p:nvPr/>
        </p:nvSpPr>
        <p:spPr bwMode="auto">
          <a:xfrm>
            <a:off x="8332244" y="3766551"/>
            <a:ext cx="415057" cy="2980185"/>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2" name="Rectangle 51"/>
          <p:cNvSpPr/>
          <p:nvPr/>
        </p:nvSpPr>
        <p:spPr bwMode="auto">
          <a:xfrm>
            <a:off x="2275387" y="6536830"/>
            <a:ext cx="6063933" cy="209906"/>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3" name="Rectangle 52"/>
          <p:cNvSpPr/>
          <p:nvPr/>
        </p:nvSpPr>
        <p:spPr bwMode="auto">
          <a:xfrm>
            <a:off x="2284988" y="5418804"/>
            <a:ext cx="569221" cy="1118026"/>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4" name="Rectangle 53"/>
          <p:cNvSpPr/>
          <p:nvPr/>
        </p:nvSpPr>
        <p:spPr bwMode="auto">
          <a:xfrm>
            <a:off x="2275387" y="3085768"/>
            <a:ext cx="569221" cy="1529520"/>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4" name="Group 3"/>
          <p:cNvGrpSpPr/>
          <p:nvPr/>
        </p:nvGrpSpPr>
        <p:grpSpPr>
          <a:xfrm>
            <a:off x="2112370" y="2278062"/>
            <a:ext cx="2124668" cy="950931"/>
            <a:chOff x="2112370" y="2278062"/>
            <a:chExt cx="2124668" cy="950931"/>
          </a:xfrm>
        </p:grpSpPr>
        <p:sp>
          <p:nvSpPr>
            <p:cNvPr id="48" name="Rectangle 47"/>
            <p:cNvSpPr/>
            <p:nvPr/>
          </p:nvSpPr>
          <p:spPr bwMode="auto">
            <a:xfrm>
              <a:off x="2275387" y="2278062"/>
              <a:ext cx="1961651" cy="807706"/>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5" name="Picture 54"/>
            <p:cNvPicPr>
              <a:picLocks noChangeAspect="1"/>
            </p:cNvPicPr>
            <p:nvPr/>
          </p:nvPicPr>
          <p:blipFill>
            <a:blip r:embed="rId6">
              <a:clrChange>
                <a:clrFrom>
                  <a:srgbClr val="FFFFFF"/>
                </a:clrFrom>
                <a:clrTo>
                  <a:srgbClr val="FFFFFF">
                    <a:alpha val="0"/>
                  </a:srgbClr>
                </a:clrTo>
              </a:clrChange>
            </a:blip>
            <a:stretch>
              <a:fillRect/>
            </a:stretch>
          </p:blipFill>
          <p:spPr>
            <a:xfrm>
              <a:off x="2331927" y="2307457"/>
              <a:ext cx="455565" cy="438597"/>
            </a:xfrm>
            <a:prstGeom prst="rect">
              <a:avLst/>
            </a:prstGeom>
          </p:spPr>
        </p:pic>
        <p:sp>
          <p:nvSpPr>
            <p:cNvPr id="56" name="TextBox 55"/>
            <p:cNvSpPr txBox="1"/>
            <p:nvPr/>
          </p:nvSpPr>
          <p:spPr>
            <a:xfrm>
              <a:off x="2112370" y="2711928"/>
              <a:ext cx="935192"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effectLst/>
                  <a:uLnTx/>
                  <a:uFillTx/>
                </a:rPr>
                <a:t>INFRA</a:t>
              </a:r>
            </a:p>
          </p:txBody>
        </p:sp>
      </p:grpSp>
    </p:spTree>
    <p:extLst>
      <p:ext uri="{BB962C8B-B14F-4D97-AF65-F5344CB8AC3E}">
        <p14:creationId xmlns:p14="http://schemas.microsoft.com/office/powerpoint/2010/main" val="1938866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animEffect transition="in" filter="wipe(up)">
                                      <p:cBhvr>
                                        <p:cTn id="15" dur="250"/>
                                        <p:tgtEl>
                                          <p:spTgt spid="54"/>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par>
                                <p:cTn id="19" presetID="22" presetClass="entr" presetSubtype="1" fill="hold" grpId="0" nodeType="withEffect">
                                  <p:stCondLst>
                                    <p:cond delay="1250"/>
                                  </p:stCondLst>
                                  <p:childTnLst>
                                    <p:set>
                                      <p:cBhvr>
                                        <p:cTn id="20" dur="1" fill="hold">
                                          <p:stCondLst>
                                            <p:cond delay="0"/>
                                          </p:stCondLst>
                                        </p:cTn>
                                        <p:tgtEl>
                                          <p:spTgt spid="53"/>
                                        </p:tgtEl>
                                        <p:attrNameLst>
                                          <p:attrName>style.visibility</p:attrName>
                                        </p:attrNameLst>
                                      </p:cBhvr>
                                      <p:to>
                                        <p:strVal val="visible"/>
                                      </p:to>
                                    </p:set>
                                    <p:animEffect transition="in" filter="wipe(up)">
                                      <p:cBhvr>
                                        <p:cTn id="21" dur="250"/>
                                        <p:tgtEl>
                                          <p:spTgt spid="53"/>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par>
                                <p:cTn id="25" presetID="22" presetClass="entr" presetSubtype="4" fill="hold" grpId="0" nodeType="withEffect">
                                  <p:stCondLst>
                                    <p:cond delay="2000"/>
                                  </p:stCondLst>
                                  <p:childTnLst>
                                    <p:set>
                                      <p:cBhvr>
                                        <p:cTn id="26" dur="1" fill="hold">
                                          <p:stCondLst>
                                            <p:cond delay="0"/>
                                          </p:stCondLst>
                                        </p:cTn>
                                        <p:tgtEl>
                                          <p:spTgt spid="51"/>
                                        </p:tgtEl>
                                        <p:attrNameLst>
                                          <p:attrName>style.visibility</p:attrName>
                                        </p:attrNameLst>
                                      </p:cBhvr>
                                      <p:to>
                                        <p:strVal val="visible"/>
                                      </p:to>
                                    </p:set>
                                    <p:animEffect transition="in" filter="wipe(down)">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1</a:t>
            </a:r>
          </a:p>
        </p:txBody>
      </p:sp>
      <p:sp>
        <p:nvSpPr>
          <p:cNvPr id="6" name="Text Placeholder 5"/>
          <p:cNvSpPr>
            <a:spLocks noGrp="1"/>
          </p:cNvSpPr>
          <p:nvPr>
            <p:ph type="body" sz="quarter" idx="10"/>
          </p:nvPr>
        </p:nvSpPr>
        <p:spPr>
          <a:xfrm>
            <a:off x="274638" y="1212850"/>
            <a:ext cx="11887200" cy="1415772"/>
          </a:xfrm>
        </p:spPr>
        <p:txBody>
          <a:bodyPr/>
          <a:lstStyle/>
          <a:p>
            <a:r>
              <a:rPr lang="en-US" dirty="0"/>
              <a:t>List of resource groups and their intended elements</a:t>
            </a:r>
          </a:p>
          <a:p>
            <a:pPr lvl="1"/>
            <a:r>
              <a:rPr lang="en-US" dirty="0"/>
              <a:t>Infrastructure and app</a:t>
            </a:r>
          </a:p>
          <a:p>
            <a:pPr lvl="1"/>
            <a:r>
              <a:rPr lang="en-US" dirty="0"/>
              <a:t>Infrastructure and tier/department/role boundaries</a:t>
            </a:r>
          </a:p>
        </p:txBody>
      </p:sp>
    </p:spTree>
    <p:extLst>
      <p:ext uri="{BB962C8B-B14F-4D97-AF65-F5344CB8AC3E}">
        <p14:creationId xmlns:p14="http://schemas.microsoft.com/office/powerpoint/2010/main" val="153459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2: Design your connectivity</a:t>
            </a:r>
          </a:p>
        </p:txBody>
      </p:sp>
      <p:sp>
        <p:nvSpPr>
          <p:cNvPr id="6" name="Text Placeholder 5"/>
          <p:cNvSpPr>
            <a:spLocks noGrp="1"/>
          </p:cNvSpPr>
          <p:nvPr>
            <p:ph type="body" sz="quarter" idx="10"/>
          </p:nvPr>
        </p:nvSpPr>
        <p:spPr>
          <a:xfrm>
            <a:off x="274638" y="1212850"/>
            <a:ext cx="11887200" cy="5139869"/>
          </a:xfrm>
        </p:spPr>
        <p:txBody>
          <a:bodyPr/>
          <a:lstStyle/>
          <a:p>
            <a:r>
              <a:rPr lang="en-US" dirty="0"/>
              <a:t>LOB app in multiple regions</a:t>
            </a:r>
          </a:p>
          <a:p>
            <a:pPr lvl="1"/>
            <a:r>
              <a:rPr lang="en-US" dirty="0"/>
              <a:t>Multiple VNets</a:t>
            </a:r>
          </a:p>
          <a:p>
            <a:r>
              <a:rPr lang="en-US"/>
              <a:t>VNet</a:t>
            </a:r>
            <a:r>
              <a:rPr lang="en-US" dirty="0"/>
              <a:t> types</a:t>
            </a:r>
          </a:p>
          <a:p>
            <a:pPr lvl="1"/>
            <a:r>
              <a:rPr lang="en-US" dirty="0"/>
              <a:t>Cloud-only or cross-premises (extension of your on-premises network)</a:t>
            </a:r>
          </a:p>
          <a:p>
            <a:r>
              <a:rPr lang="en-US"/>
              <a:t>VNet</a:t>
            </a:r>
            <a:r>
              <a:rPr lang="en-US" dirty="0"/>
              <a:t> connections</a:t>
            </a:r>
          </a:p>
          <a:p>
            <a:pPr lvl="1"/>
            <a:r>
              <a:rPr lang="en-US" dirty="0"/>
              <a:t>Point-to-site VPN for cloud-only VNets</a:t>
            </a:r>
          </a:p>
          <a:p>
            <a:pPr lvl="1"/>
            <a:r>
              <a:rPr lang="en-US" dirty="0"/>
              <a:t>Site-to-site VPN or ExpressRoute for cross-premises VNets</a:t>
            </a:r>
          </a:p>
          <a:p>
            <a:pPr lvl="1"/>
            <a:r>
              <a:rPr lang="en-US" dirty="0"/>
              <a:t>VNet-to-VNet or </a:t>
            </a:r>
            <a:r>
              <a:rPr lang="en-US"/>
              <a:t>VNet</a:t>
            </a:r>
            <a:r>
              <a:rPr lang="en-US" dirty="0"/>
              <a:t> peering for either </a:t>
            </a:r>
            <a:r>
              <a:rPr lang="en-US"/>
              <a:t>VNet</a:t>
            </a:r>
            <a:r>
              <a:rPr lang="en-US" dirty="0"/>
              <a:t> type</a:t>
            </a:r>
          </a:p>
          <a:p>
            <a:r>
              <a:rPr lang="en-US" dirty="0"/>
              <a:t>Name registration and resolution</a:t>
            </a:r>
          </a:p>
          <a:p>
            <a:pPr lvl="1"/>
            <a:r>
              <a:rPr lang="en-US" dirty="0"/>
              <a:t>DNS server IP addresses are assigned to the VMs in a </a:t>
            </a:r>
            <a:r>
              <a:rPr lang="en-US"/>
              <a:t>VNet</a:t>
            </a:r>
            <a:endParaRPr lang="en-US" dirty="0"/>
          </a:p>
          <a:p>
            <a:pPr lvl="1"/>
            <a:r>
              <a:rPr lang="en-US" dirty="0"/>
              <a:t>Can be Azure DNS servers, DNS servers in the </a:t>
            </a:r>
            <a:r>
              <a:rPr lang="en-US"/>
              <a:t>VNet</a:t>
            </a:r>
            <a:r>
              <a:rPr lang="en-US" dirty="0"/>
              <a:t>, or on-premises DNS servers</a:t>
            </a:r>
          </a:p>
        </p:txBody>
      </p:sp>
      <p:pic>
        <p:nvPicPr>
          <p:cNvPr id="4" name="Picture 3"/>
          <p:cNvPicPr>
            <a:picLocks noChangeAspect="1"/>
          </p:cNvPicPr>
          <p:nvPr/>
        </p:nvPicPr>
        <p:blipFill>
          <a:blip r:embed="rId3"/>
          <a:stretch>
            <a:fillRect/>
          </a:stretch>
        </p:blipFill>
        <p:spPr>
          <a:xfrm>
            <a:off x="8275637" y="479425"/>
            <a:ext cx="838200" cy="551923"/>
          </a:xfrm>
          <a:prstGeom prst="rect">
            <a:avLst/>
          </a:prstGeom>
          <a:solidFill>
            <a:sysClr val="window" lastClr="FFFFFF"/>
          </a:solidFill>
        </p:spPr>
      </p:pic>
    </p:spTree>
    <p:extLst>
      <p:ext uri="{BB962C8B-B14F-4D97-AF65-F5344CB8AC3E}">
        <p14:creationId xmlns:p14="http://schemas.microsoft.com/office/powerpoint/2010/main" val="27315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91960" y="974728"/>
            <a:ext cx="9847617" cy="4661533"/>
          </a:xfrm>
        </p:spPr>
        <p:txBody>
          <a:bodyPr/>
          <a:lstStyle/>
          <a:p>
            <a:r>
              <a:rPr lang="en-US" sz="3672" dirty="0"/>
              <a:t>Thanks so much for your time today!</a:t>
            </a:r>
          </a:p>
          <a:p>
            <a:r>
              <a:rPr lang="en-US" sz="3672" dirty="0"/>
              <a:t>Privileges of CAAB membership</a:t>
            </a:r>
          </a:p>
          <a:p>
            <a:pPr lvl="1"/>
            <a:r>
              <a:rPr lang="en-US" sz="2856" dirty="0"/>
              <a:t>Provide feedback on new cloud adoption content and draft content in progress</a:t>
            </a:r>
          </a:p>
          <a:p>
            <a:r>
              <a:rPr lang="en-US" sz="3672" dirty="0"/>
              <a:t>Key questions for your input</a:t>
            </a:r>
          </a:p>
          <a:p>
            <a:pPr lvl="1"/>
            <a:r>
              <a:rPr lang="en-US" sz="2856" dirty="0"/>
              <a:t>What do you think of our current cloud adoption content?</a:t>
            </a:r>
            <a:endParaRPr lang="en-US" sz="4488" dirty="0"/>
          </a:p>
          <a:p>
            <a:pPr lvl="1"/>
            <a:r>
              <a:rPr lang="en-US" sz="2856" dirty="0"/>
              <a:t>Are we working on the right content?</a:t>
            </a:r>
          </a:p>
          <a:p>
            <a:pPr lvl="1"/>
            <a:r>
              <a:rPr lang="en-US" sz="2856" dirty="0"/>
              <a:t>What other content should we look at?</a:t>
            </a:r>
          </a:p>
        </p:txBody>
      </p:sp>
      <p:sp>
        <p:nvSpPr>
          <p:cNvPr id="2" name="Title 1"/>
          <p:cNvSpPr>
            <a:spLocks noGrp="1"/>
          </p:cNvSpPr>
          <p:nvPr>
            <p:ph type="title"/>
          </p:nvPr>
        </p:nvSpPr>
        <p:spPr>
          <a:xfrm>
            <a:off x="637322" y="151237"/>
            <a:ext cx="10333115" cy="995617"/>
          </a:xfrm>
        </p:spPr>
        <p:txBody>
          <a:bodyPr/>
          <a:lstStyle/>
          <a:p>
            <a:r>
              <a:rPr lang="en-US" sz="5507" dirty="0"/>
              <a:t>Welcome CAAB Members</a:t>
            </a:r>
          </a:p>
        </p:txBody>
      </p:sp>
      <p:pic>
        <p:nvPicPr>
          <p:cNvPr id="9" name="Picture 8"/>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0712821" y="4869787"/>
            <a:ext cx="690126" cy="915907"/>
          </a:xfrm>
          <a:prstGeom prst="rect">
            <a:avLst/>
          </a:prstGeom>
        </p:spPr>
      </p:pic>
      <p:sp>
        <p:nvSpPr>
          <p:cNvPr id="13" name="TextBox 12"/>
          <p:cNvSpPr txBox="1"/>
          <p:nvPr/>
        </p:nvSpPr>
        <p:spPr>
          <a:xfrm>
            <a:off x="9871665" y="5883177"/>
            <a:ext cx="2372440" cy="542399"/>
          </a:xfrm>
          <a:prstGeom prst="rect">
            <a:avLst/>
          </a:prstGeom>
          <a:noFill/>
        </p:spPr>
        <p:txBody>
          <a:bodyPr wrap="square" rtlCol="0">
            <a:spAutoFit/>
          </a:bodyPr>
          <a:lstStyle/>
          <a:p>
            <a:pPr algn="ctr" defTabSz="466298"/>
            <a:r>
              <a:rPr lang="en-US" sz="1428" dirty="0">
                <a:solidFill>
                  <a:srgbClr val="FFFFFF"/>
                </a:solidFill>
                <a:latin typeface="Segoe UI"/>
              </a:rPr>
              <a:t>Joe Davies</a:t>
            </a:r>
          </a:p>
          <a:p>
            <a:pPr algn="ctr" defTabSz="466298"/>
            <a:r>
              <a:rPr lang="en-US" sz="1428" dirty="0">
                <a:solidFill>
                  <a:srgbClr val="FFFFFF"/>
                </a:solidFill>
                <a:latin typeface="Segoe UI"/>
              </a:rPr>
              <a:t>Sr Content Developer</a:t>
            </a:r>
          </a:p>
        </p:txBody>
      </p:sp>
    </p:spTree>
    <p:extLst>
      <p:ext uri="{BB962C8B-B14F-4D97-AF65-F5344CB8AC3E}">
        <p14:creationId xmlns:p14="http://schemas.microsoft.com/office/powerpoint/2010/main" val="53243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2: Design your connectivity (cont.)</a:t>
            </a:r>
          </a:p>
        </p:txBody>
      </p:sp>
      <p:sp>
        <p:nvSpPr>
          <p:cNvPr id="6" name="Text Placeholder 5"/>
          <p:cNvSpPr>
            <a:spLocks noGrp="1"/>
          </p:cNvSpPr>
          <p:nvPr>
            <p:ph type="body" sz="quarter" idx="10"/>
          </p:nvPr>
        </p:nvSpPr>
        <p:spPr>
          <a:xfrm>
            <a:off x="274638" y="1212850"/>
            <a:ext cx="11887200" cy="3447098"/>
          </a:xfrm>
        </p:spPr>
        <p:txBody>
          <a:bodyPr/>
          <a:lstStyle/>
          <a:p>
            <a:r>
              <a:rPr lang="en-US" dirty="0"/>
              <a:t>Addressing</a:t>
            </a:r>
          </a:p>
          <a:p>
            <a:pPr lvl="1"/>
            <a:r>
              <a:rPr lang="en-US" dirty="0"/>
              <a:t>Address space for the </a:t>
            </a:r>
            <a:r>
              <a:rPr lang="en-US"/>
              <a:t>VNet</a:t>
            </a:r>
            <a:r>
              <a:rPr lang="en-US" dirty="0"/>
              <a:t> and each subnet</a:t>
            </a:r>
          </a:p>
          <a:p>
            <a:r>
              <a:rPr lang="en-US" dirty="0"/>
              <a:t>Routing</a:t>
            </a:r>
          </a:p>
          <a:p>
            <a:pPr lvl="1"/>
            <a:r>
              <a:rPr lang="en-US" dirty="0"/>
              <a:t>Routing to and from the Internet</a:t>
            </a:r>
          </a:p>
          <a:p>
            <a:pPr lvl="1"/>
            <a:r>
              <a:rPr lang="en-US" dirty="0"/>
              <a:t>Cross-premises VNets</a:t>
            </a:r>
          </a:p>
          <a:p>
            <a:pPr lvl="1"/>
            <a:r>
              <a:rPr lang="en-US" dirty="0"/>
              <a:t>	Routing from the intranet with a </a:t>
            </a:r>
            <a:r>
              <a:rPr lang="en-US"/>
              <a:t>VNet</a:t>
            </a:r>
            <a:r>
              <a:rPr lang="en-US" dirty="0"/>
              <a:t> address space route</a:t>
            </a:r>
          </a:p>
          <a:p>
            <a:pPr lvl="1"/>
            <a:r>
              <a:rPr lang="en-US" dirty="0"/>
              <a:t>	Routing to the intranet with the Local Network address space</a:t>
            </a:r>
          </a:p>
          <a:p>
            <a:pPr lvl="1"/>
            <a:r>
              <a:rPr lang="en-US" dirty="0"/>
              <a:t>Overriding default subnet routing with user-defined routing</a:t>
            </a:r>
          </a:p>
        </p:txBody>
      </p:sp>
    </p:spTree>
    <p:extLst>
      <p:ext uri="{BB962C8B-B14F-4D97-AF65-F5344CB8AC3E}">
        <p14:creationId xmlns:p14="http://schemas.microsoft.com/office/powerpoint/2010/main" val="329920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076350" y="1683478"/>
            <a:ext cx="4925019" cy="2317656"/>
          </a:xfrm>
          <a:prstGeom prst="rect">
            <a:avLst/>
          </a:prstGeom>
        </p:spPr>
      </p:pic>
      <p:sp>
        <p:nvSpPr>
          <p:cNvPr id="2" name="Title 1"/>
          <p:cNvSpPr>
            <a:spLocks noGrp="1"/>
          </p:cNvSpPr>
          <p:nvPr>
            <p:ph type="title"/>
          </p:nvPr>
        </p:nvSpPr>
        <p:spPr/>
        <p:txBody>
          <a:bodyPr/>
          <a:lstStyle/>
          <a:p>
            <a:r>
              <a:rPr lang="en-US" dirty="0"/>
              <a:t>Subnets in an Azure </a:t>
            </a:r>
            <a:r>
              <a:rPr lang="en-US"/>
              <a:t>VNet</a:t>
            </a:r>
            <a:endParaRPr lang="en-US" dirty="0"/>
          </a:p>
        </p:txBody>
      </p:sp>
      <p:sp>
        <p:nvSpPr>
          <p:cNvPr id="3" name="Text Placeholder 2"/>
          <p:cNvSpPr>
            <a:spLocks noGrp="1"/>
          </p:cNvSpPr>
          <p:nvPr>
            <p:ph type="body" sz="quarter" idx="10"/>
          </p:nvPr>
        </p:nvSpPr>
        <p:spPr>
          <a:xfrm>
            <a:off x="274639" y="1212850"/>
            <a:ext cx="6553198" cy="4616648"/>
          </a:xfrm>
        </p:spPr>
        <p:txBody>
          <a:bodyPr/>
          <a:lstStyle/>
          <a:p>
            <a:r>
              <a:rPr lang="en-US" dirty="0"/>
              <a:t>VM-hosting</a:t>
            </a:r>
          </a:p>
          <a:p>
            <a:pPr lvl="1"/>
            <a:r>
              <a:rPr lang="en-US" dirty="0"/>
              <a:t>Hosts Azure virtual machines</a:t>
            </a:r>
          </a:p>
          <a:p>
            <a:r>
              <a:rPr lang="en-US" dirty="0"/>
              <a:t>Gateway</a:t>
            </a:r>
          </a:p>
          <a:p>
            <a:pPr lvl="1"/>
            <a:r>
              <a:rPr lang="en-US" dirty="0"/>
              <a:t>Hosts the two VMs of your Azure gateway and other VMs for ExpressRoute</a:t>
            </a:r>
          </a:p>
          <a:p>
            <a:pPr lvl="1"/>
            <a:r>
              <a:rPr lang="en-US" dirty="0"/>
              <a:t>Only used for VNets that are connected to an on-premises (S2S VPN or ExpressRoute) or to another </a:t>
            </a:r>
            <a:r>
              <a:rPr lang="en-US"/>
              <a:t>VNet</a:t>
            </a:r>
            <a:endParaRPr lang="en-US" dirty="0"/>
          </a:p>
          <a:p>
            <a:pPr lvl="1"/>
            <a:r>
              <a:rPr lang="en-US" dirty="0"/>
              <a:t>Azure Patterns and Practices (P&amp;P) recommendation: /27</a:t>
            </a:r>
          </a:p>
          <a:p>
            <a:r>
              <a:rPr lang="en-US" dirty="0"/>
              <a:t>Management</a:t>
            </a:r>
          </a:p>
          <a:p>
            <a:pPr lvl="1"/>
            <a:r>
              <a:rPr lang="en-US" dirty="0"/>
              <a:t>Hosts a jumpbox VM and a monitoring VM</a:t>
            </a:r>
          </a:p>
        </p:txBody>
      </p:sp>
      <p:sp>
        <p:nvSpPr>
          <p:cNvPr id="10" name="Rectangle 9"/>
          <p:cNvSpPr/>
          <p:nvPr/>
        </p:nvSpPr>
        <p:spPr bwMode="auto">
          <a:xfrm>
            <a:off x="7132637" y="1993604"/>
            <a:ext cx="804842" cy="970258"/>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3" name="Rectangle 12"/>
          <p:cNvSpPr/>
          <p:nvPr/>
        </p:nvSpPr>
        <p:spPr bwMode="auto">
          <a:xfrm>
            <a:off x="7132637" y="2976746"/>
            <a:ext cx="1115081" cy="88558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nvGrpSpPr>
          <p:cNvPr id="9" name="Group 8"/>
          <p:cNvGrpSpPr/>
          <p:nvPr/>
        </p:nvGrpSpPr>
        <p:grpSpPr>
          <a:xfrm>
            <a:off x="7937479" y="3959974"/>
            <a:ext cx="3767158" cy="2284954"/>
            <a:chOff x="7937479" y="3959974"/>
            <a:chExt cx="3767158" cy="2284954"/>
          </a:xfrm>
        </p:grpSpPr>
        <p:cxnSp>
          <p:nvCxnSpPr>
            <p:cNvPr id="12" name="Straight Connector 11"/>
            <p:cNvCxnSpPr/>
            <p:nvPr/>
          </p:nvCxnSpPr>
          <p:spPr>
            <a:xfrm flipH="1" flipV="1">
              <a:off x="7937479" y="3959974"/>
              <a:ext cx="2547958" cy="1518488"/>
            </a:xfrm>
            <a:prstGeom prst="line">
              <a:avLst/>
            </a:prstGeom>
            <a:ln w="107950">
              <a:solidFill>
                <a:schemeClr val="accent5">
                  <a:alpha val="6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333038" y="5321598"/>
              <a:ext cx="1371599" cy="923330"/>
            </a:xfrm>
            <a:prstGeom prst="rect">
              <a:avLst/>
            </a:prstGeom>
            <a:solidFill>
              <a:schemeClr val="bg1"/>
            </a:solidFill>
            <a:ln>
              <a:solidFill>
                <a:srgbClr val="7030A0"/>
              </a:solidFill>
            </a:ln>
          </p:spPr>
          <p:txBody>
            <a:bodyPr wrap="square">
              <a:spAutoFit/>
            </a:bodyPr>
            <a:lstStyle/>
            <a:p>
              <a:pPr marL="0" lvl="1"/>
              <a:r>
                <a:rPr lang="en-US" dirty="0"/>
                <a:t>Computer monitoring software</a:t>
              </a:r>
            </a:p>
          </p:txBody>
        </p:sp>
      </p:grpSp>
      <p:grpSp>
        <p:nvGrpSpPr>
          <p:cNvPr id="8" name="Group 7"/>
          <p:cNvGrpSpPr/>
          <p:nvPr/>
        </p:nvGrpSpPr>
        <p:grpSpPr>
          <a:xfrm>
            <a:off x="5880671" y="3954465"/>
            <a:ext cx="2894416" cy="2668672"/>
            <a:chOff x="5880671" y="3954465"/>
            <a:chExt cx="2894416" cy="2668672"/>
          </a:xfrm>
        </p:grpSpPr>
        <p:cxnSp>
          <p:nvCxnSpPr>
            <p:cNvPr id="7" name="Straight Connector 6"/>
            <p:cNvCxnSpPr/>
            <p:nvPr/>
          </p:nvCxnSpPr>
          <p:spPr>
            <a:xfrm flipV="1">
              <a:off x="7323433" y="3954465"/>
              <a:ext cx="114004" cy="1334335"/>
            </a:xfrm>
            <a:prstGeom prst="line">
              <a:avLst/>
            </a:prstGeom>
            <a:ln w="107950">
              <a:solidFill>
                <a:schemeClr val="accent5">
                  <a:alpha val="6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880671" y="5145809"/>
              <a:ext cx="2894416" cy="1477328"/>
            </a:xfrm>
            <a:prstGeom prst="rect">
              <a:avLst/>
            </a:prstGeom>
            <a:solidFill>
              <a:schemeClr val="bg1"/>
            </a:solidFill>
            <a:ln>
              <a:solidFill>
                <a:srgbClr val="7030A0"/>
              </a:solidFill>
            </a:ln>
          </p:spPr>
          <p:txBody>
            <a:bodyPr wrap="square">
              <a:spAutoFit/>
            </a:bodyPr>
            <a:lstStyle/>
            <a:p>
              <a:pPr marL="0" lvl="1"/>
              <a:r>
                <a:rPr lang="en-US" dirty="0"/>
                <a:t>Initiate remote desktop connections to all the VMs in the </a:t>
              </a:r>
              <a:r>
                <a:rPr lang="en-US"/>
                <a:t>VNet</a:t>
              </a:r>
              <a:r>
                <a:rPr lang="en-US" dirty="0"/>
                <a:t> instead of assigning a public IP address to each VM</a:t>
              </a:r>
            </a:p>
          </p:txBody>
        </p:sp>
      </p:grpSp>
    </p:spTree>
    <p:extLst>
      <p:ext uri="{BB962C8B-B14F-4D97-AF65-F5344CB8AC3E}">
        <p14:creationId xmlns:p14="http://schemas.microsoft.com/office/powerpoint/2010/main" val="1801869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best practices for LOB apps</a:t>
            </a:r>
          </a:p>
        </p:txBody>
      </p:sp>
      <p:sp>
        <p:nvSpPr>
          <p:cNvPr id="3" name="Text Placeholder 2"/>
          <p:cNvSpPr>
            <a:spLocks noGrp="1"/>
          </p:cNvSpPr>
          <p:nvPr>
            <p:ph type="body" sz="quarter" idx="10"/>
          </p:nvPr>
        </p:nvSpPr>
        <p:spPr>
          <a:xfrm>
            <a:off x="274638" y="1212850"/>
            <a:ext cx="11887200" cy="2985433"/>
          </a:xfrm>
        </p:spPr>
        <p:txBody>
          <a:bodyPr/>
          <a:lstStyle/>
          <a:p>
            <a:r>
              <a:rPr lang="en-US" dirty="0"/>
              <a:t>Use a </a:t>
            </a:r>
            <a:r>
              <a:rPr lang="en-US"/>
              <a:t>VNet</a:t>
            </a:r>
            <a:r>
              <a:rPr lang="en-US" dirty="0"/>
              <a:t> address space large enough for current and future capacity</a:t>
            </a:r>
          </a:p>
          <a:p>
            <a:pPr lvl="1"/>
            <a:r>
              <a:rPr lang="en-US" dirty="0"/>
              <a:t>Enough address space for all of the VMs on all of your subnets (gateway, management, VM-hosting)</a:t>
            </a:r>
          </a:p>
          <a:p>
            <a:r>
              <a:rPr lang="en-US" dirty="0"/>
              <a:t>Use a separate subnet for each tier or role</a:t>
            </a:r>
          </a:p>
          <a:p>
            <a:pPr lvl="1"/>
            <a:r>
              <a:rPr lang="en-US" dirty="0"/>
              <a:t>A subnet-specific network security group can provide subnet isolation</a:t>
            </a:r>
          </a:p>
          <a:p>
            <a:pPr lvl="1"/>
            <a:r>
              <a:rPr lang="en-US" dirty="0"/>
              <a:t>For n host bits on an Azure subnet, there are 2</a:t>
            </a:r>
            <a:r>
              <a:rPr lang="en-US" baseline="30000" dirty="0"/>
              <a:t>n</a:t>
            </a:r>
            <a:r>
              <a:rPr lang="en-US" dirty="0"/>
              <a:t>-5 possible host addresses</a:t>
            </a:r>
          </a:p>
        </p:txBody>
      </p:sp>
    </p:spTree>
    <p:extLst>
      <p:ext uri="{BB962C8B-B14F-4D97-AF65-F5344CB8AC3E}">
        <p14:creationId xmlns:p14="http://schemas.microsoft.com/office/powerpoint/2010/main" val="4291199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best practices for LOB apps</a:t>
            </a:r>
            <a:r>
              <a:rPr lang="en-US" sz="3600" dirty="0"/>
              <a:t> (cont.)</a:t>
            </a:r>
            <a:endParaRPr lang="en-US" dirty="0"/>
          </a:p>
        </p:txBody>
      </p:sp>
      <p:sp>
        <p:nvSpPr>
          <p:cNvPr id="3" name="Text Placeholder 2"/>
          <p:cNvSpPr>
            <a:spLocks noGrp="1"/>
          </p:cNvSpPr>
          <p:nvPr>
            <p:ph type="body" sz="quarter" idx="10"/>
          </p:nvPr>
        </p:nvSpPr>
        <p:spPr>
          <a:xfrm>
            <a:off x="274638" y="1212850"/>
            <a:ext cx="11887200" cy="2585323"/>
          </a:xfrm>
        </p:spPr>
        <p:txBody>
          <a:bodyPr/>
          <a:lstStyle/>
          <a:p>
            <a:r>
              <a:rPr lang="en-US" dirty="0"/>
              <a:t>Define your gateway subnet using the last part of the </a:t>
            </a:r>
            <a:r>
              <a:rPr lang="en-US"/>
              <a:t>VNet</a:t>
            </a:r>
            <a:r>
              <a:rPr lang="en-US" dirty="0"/>
              <a:t> address space</a:t>
            </a:r>
          </a:p>
          <a:p>
            <a:pPr lvl="1"/>
            <a:r>
              <a:rPr lang="en-US" dirty="0"/>
              <a:t>For the variable bits in the </a:t>
            </a:r>
            <a:r>
              <a:rPr lang="en-US"/>
              <a:t>VNet</a:t>
            </a:r>
            <a:r>
              <a:rPr lang="en-US" dirty="0"/>
              <a:t> address space, set the bits used for the gateway subnet to 0 and the remaining bits to 1</a:t>
            </a:r>
          </a:p>
          <a:p>
            <a:pPr lvl="1"/>
            <a:endParaRPr lang="en-US" dirty="0"/>
          </a:p>
          <a:p>
            <a:pPr lvl="1"/>
            <a:r>
              <a:rPr lang="en-US" dirty="0"/>
              <a:t>Example:</a:t>
            </a:r>
          </a:p>
        </p:txBody>
      </p:sp>
      <p:sp>
        <p:nvSpPr>
          <p:cNvPr id="5" name="TextBox 4"/>
          <p:cNvSpPr txBox="1"/>
          <p:nvPr/>
        </p:nvSpPr>
        <p:spPr>
          <a:xfrm>
            <a:off x="252074" y="3955431"/>
            <a:ext cx="7772401" cy="1988237"/>
          </a:xfrm>
          <a:prstGeom prst="rect">
            <a:avLst/>
          </a:prstGeom>
          <a:noFill/>
        </p:spPr>
        <p:txBody>
          <a:bodyPr wrap="square" lIns="182880" tIns="146304" rIns="182880" bIns="146304" rtlCol="0">
            <a:spAutoFit/>
          </a:bodyPr>
          <a:lstStyle/>
          <a:p>
            <a:pPr algn="r">
              <a:lnSpc>
                <a:spcPct val="90000"/>
              </a:lnSpc>
              <a:spcAft>
                <a:spcPts val="600"/>
              </a:spcAft>
            </a:pPr>
            <a:r>
              <a:rPr lang="en-US" sz="2000">
                <a:gradFill>
                  <a:gsLst>
                    <a:gs pos="2917">
                      <a:schemeClr val="tx1"/>
                    </a:gs>
                    <a:gs pos="30000">
                      <a:schemeClr val="tx1"/>
                    </a:gs>
                  </a:gsLst>
                  <a:lin ang="5400000" scaled="0"/>
                </a:gradFill>
              </a:rPr>
              <a:t>VNet</a:t>
            </a:r>
            <a:r>
              <a:rPr lang="en-US" sz="2000" dirty="0">
                <a:gradFill>
                  <a:gsLst>
                    <a:gs pos="2917">
                      <a:schemeClr val="tx1"/>
                    </a:gs>
                    <a:gs pos="30000">
                      <a:schemeClr val="tx1"/>
                    </a:gs>
                  </a:gsLst>
                  <a:lin ang="5400000" scaled="0"/>
                </a:gradFill>
              </a:rPr>
              <a:t> address space </a:t>
            </a:r>
            <a:r>
              <a:rPr lang="en-US" sz="2000">
                <a:gradFill>
                  <a:gsLst>
                    <a:gs pos="2917">
                      <a:schemeClr val="tx1"/>
                    </a:gs>
                    <a:gs pos="30000">
                      <a:schemeClr val="tx1"/>
                    </a:gs>
                  </a:gsLst>
                  <a:lin ang="5400000" scaled="0"/>
                </a:gradFill>
              </a:rPr>
              <a:t>of 10.19.0.0/16 </a:t>
            </a:r>
            <a:r>
              <a:rPr lang="en-US" sz="2000" dirty="0">
                <a:gradFill>
                  <a:gsLst>
                    <a:gs pos="2917">
                      <a:schemeClr val="tx1"/>
                    </a:gs>
                    <a:gs pos="30000">
                      <a:schemeClr val="tx1"/>
                    </a:gs>
                  </a:gsLst>
                  <a:lin ang="5400000" scaled="0"/>
                </a:gradFill>
              </a:rPr>
              <a:t>is:   </a:t>
            </a:r>
          </a:p>
          <a:p>
            <a:pPr algn="r">
              <a:lnSpc>
                <a:spcPct val="90000"/>
              </a:lnSpc>
              <a:spcAft>
                <a:spcPts val="600"/>
              </a:spcAft>
            </a:pPr>
            <a:r>
              <a:rPr lang="en-US" sz="2000" dirty="0">
                <a:gradFill>
                  <a:gsLst>
                    <a:gs pos="2917">
                      <a:schemeClr val="tx1"/>
                    </a:gs>
                    <a:gs pos="30000">
                      <a:schemeClr val="tx1"/>
                    </a:gs>
                  </a:gsLst>
                  <a:lin ang="5400000" scaled="0"/>
                </a:gradFill>
              </a:rPr>
              <a:t>Gateway subnet prefix length is /28 (last 4 bits): </a:t>
            </a:r>
          </a:p>
          <a:p>
            <a:pPr algn="r">
              <a:lnSpc>
                <a:spcPct val="90000"/>
              </a:lnSpc>
              <a:spcAft>
                <a:spcPts val="600"/>
              </a:spcAft>
            </a:pPr>
            <a:r>
              <a:rPr lang="en-US" sz="2000">
                <a:gradFill>
                  <a:gsLst>
                    <a:gs pos="2917">
                      <a:schemeClr val="tx1"/>
                    </a:gs>
                    <a:gs pos="30000">
                      <a:schemeClr val="tx1"/>
                    </a:gs>
                  </a:gsLst>
                  <a:lin ang="5400000" scaled="0"/>
                </a:gradFill>
              </a:rPr>
              <a:t>VNet</a:t>
            </a:r>
            <a:r>
              <a:rPr lang="en-US" sz="2000" dirty="0">
                <a:gradFill>
                  <a:gsLst>
                    <a:gs pos="2917">
                      <a:schemeClr val="tx1"/>
                    </a:gs>
                    <a:gs pos="30000">
                      <a:schemeClr val="tx1"/>
                    </a:gs>
                  </a:gsLst>
                  <a:lin ang="5400000" scaled="0"/>
                </a:gradFill>
              </a:rPr>
              <a:t> address space with reserved bits for the gateway subnet: </a:t>
            </a:r>
          </a:p>
          <a:p>
            <a:pPr algn="r">
              <a:lnSpc>
                <a:spcPct val="90000"/>
              </a:lnSpc>
              <a:spcAft>
                <a:spcPts val="600"/>
              </a:spcAft>
            </a:pPr>
            <a:r>
              <a:rPr lang="en-US" sz="2000" dirty="0">
                <a:gradFill>
                  <a:gsLst>
                    <a:gs pos="2917">
                      <a:schemeClr val="tx1"/>
                    </a:gs>
                    <a:gs pos="30000">
                      <a:schemeClr val="tx1"/>
                    </a:gs>
                  </a:gsLst>
                  <a:lin ang="5400000" scaled="0"/>
                </a:gradFill>
              </a:rPr>
              <a:t>Set the V bits to 1 and the G bits to 0:</a:t>
            </a:r>
          </a:p>
          <a:p>
            <a:pPr algn="r">
              <a:lnSpc>
                <a:spcPct val="90000"/>
              </a:lnSpc>
              <a:spcAft>
                <a:spcPts val="600"/>
              </a:spcAft>
            </a:pPr>
            <a:r>
              <a:rPr lang="en-US" sz="2000" dirty="0">
                <a:gradFill>
                  <a:gsLst>
                    <a:gs pos="2917">
                      <a:schemeClr val="tx1"/>
                    </a:gs>
                    <a:gs pos="30000">
                      <a:schemeClr val="tx1"/>
                    </a:gs>
                  </a:gsLst>
                  <a:lin ang="5400000" scaled="0"/>
                </a:gradFill>
              </a:rPr>
              <a:t>Convert to decimal and include the gateway subnet prefix length:</a:t>
            </a:r>
          </a:p>
        </p:txBody>
      </p:sp>
      <p:sp>
        <p:nvSpPr>
          <p:cNvPr id="6" name="TextBox 5"/>
          <p:cNvSpPr txBox="1"/>
          <p:nvPr/>
        </p:nvSpPr>
        <p:spPr>
          <a:xfrm>
            <a:off x="7948275" y="3954463"/>
            <a:ext cx="3908762" cy="1988237"/>
          </a:xfrm>
          <a:prstGeom prst="rect">
            <a:avLst/>
          </a:prstGeom>
          <a:noFill/>
        </p:spPr>
        <p:txBody>
          <a:bodyPr wrap="none" lIns="182880" tIns="146304" rIns="182880" bIns="146304" rtlCol="0">
            <a:spAutoFit/>
          </a:bodyPr>
          <a:lstStyle/>
          <a:p>
            <a:pPr>
              <a:lnSpc>
                <a:spcPct val="90000"/>
              </a:lnSpc>
              <a:spcAft>
                <a:spcPts val="600"/>
              </a:spcAft>
            </a:pPr>
            <a:r>
              <a:rPr lang="en-US" sz="2000" dirty="0">
                <a:latin typeface="Courier New" panose="02070309020205020404" pitchFamily="49" charset="0"/>
                <a:cs typeface="Courier New" panose="02070309020205020404" pitchFamily="49" charset="0"/>
              </a:rPr>
              <a:t>10.19.00000000.00000000</a:t>
            </a:r>
          </a:p>
          <a:p>
            <a:pPr>
              <a:lnSpc>
                <a:spcPct val="90000"/>
              </a:lnSpc>
              <a:spcAft>
                <a:spcPts val="600"/>
              </a:spcAft>
            </a:pPr>
            <a:r>
              <a:rPr lang="en-US" sz="2000" dirty="0">
                <a:latin typeface="Courier New" panose="02070309020205020404" pitchFamily="49" charset="0"/>
                <a:cs typeface="Courier New" panose="02070309020205020404" pitchFamily="49" charset="0"/>
              </a:rPr>
              <a:t>10.19.--------.----</a:t>
            </a:r>
            <a:r>
              <a:rPr lang="en-US" sz="2000" b="1" dirty="0">
                <a:latin typeface="Courier New" panose="02070309020205020404" pitchFamily="49" charset="0"/>
                <a:cs typeface="Courier New" panose="02070309020205020404" pitchFamily="49" charset="0"/>
              </a:rPr>
              <a:t>0000</a:t>
            </a:r>
          </a:p>
          <a:p>
            <a:pPr>
              <a:lnSpc>
                <a:spcPct val="90000"/>
              </a:lnSpc>
              <a:spcAft>
                <a:spcPts val="600"/>
              </a:spcAft>
            </a:pPr>
            <a:r>
              <a:rPr lang="en-US" sz="2000" dirty="0">
                <a:latin typeface="Courier New" panose="02070309020205020404" pitchFamily="49" charset="0"/>
                <a:cs typeface="Courier New" panose="02070309020205020404" pitchFamily="49" charset="0"/>
              </a:rPr>
              <a:t>10.19.VVVVVVVV.VVVVGGGG</a:t>
            </a:r>
          </a:p>
          <a:p>
            <a:pPr>
              <a:lnSpc>
                <a:spcPct val="90000"/>
              </a:lnSpc>
              <a:spcAft>
                <a:spcPts val="600"/>
              </a:spcAft>
            </a:pPr>
            <a:r>
              <a:rPr lang="en-US" sz="2000" dirty="0">
                <a:latin typeface="Courier New" panose="02070309020205020404" pitchFamily="49" charset="0"/>
                <a:cs typeface="Courier New" panose="02070309020205020404" pitchFamily="49" charset="0"/>
              </a:rPr>
              <a:t>10.19.11111111.11110000</a:t>
            </a:r>
          </a:p>
          <a:p>
            <a:pPr>
              <a:lnSpc>
                <a:spcPct val="90000"/>
              </a:lnSpc>
              <a:spcAft>
                <a:spcPts val="600"/>
              </a:spcAft>
            </a:pPr>
            <a:r>
              <a:rPr lang="en-US" sz="2000" dirty="0">
                <a:latin typeface="Courier New" panose="02070309020205020404" pitchFamily="49" charset="0"/>
                <a:cs typeface="Courier New" panose="02070309020205020404" pitchFamily="49" charset="0"/>
              </a:rPr>
              <a:t>10.119.255.240/28</a:t>
            </a:r>
          </a:p>
        </p:txBody>
      </p:sp>
    </p:spTree>
    <p:extLst>
      <p:ext uri="{BB962C8B-B14F-4D97-AF65-F5344CB8AC3E}">
        <p14:creationId xmlns:p14="http://schemas.microsoft.com/office/powerpoint/2010/main" val="323843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VNet</a:t>
            </a:r>
            <a:r>
              <a:rPr lang="en-US" dirty="0"/>
              <a:t> and subnet address space example</a:t>
            </a:r>
          </a:p>
        </p:txBody>
      </p:sp>
      <p:sp>
        <p:nvSpPr>
          <p:cNvPr id="3" name="Text Placeholder 2"/>
          <p:cNvSpPr>
            <a:spLocks noGrp="1"/>
          </p:cNvSpPr>
          <p:nvPr>
            <p:ph type="body" sz="quarter" idx="10"/>
          </p:nvPr>
        </p:nvSpPr>
        <p:spPr>
          <a:xfrm>
            <a:off x="274638" y="1212850"/>
            <a:ext cx="11887200" cy="4893647"/>
          </a:xfrm>
        </p:spPr>
        <p:txBody>
          <a:bodyPr/>
          <a:lstStyle/>
          <a:p>
            <a:r>
              <a:rPr lang="en-US" dirty="0"/>
              <a:t>Intranet web-based LOB app</a:t>
            </a:r>
          </a:p>
          <a:p>
            <a:endParaRPr lang="en-US" dirty="0"/>
          </a:p>
          <a:p>
            <a:r>
              <a:rPr lang="en-US" dirty="0"/>
              <a:t>Assumption: Maximize use of </a:t>
            </a:r>
            <a:br>
              <a:rPr lang="en-US" dirty="0"/>
            </a:br>
            <a:r>
              <a:rPr lang="en-US" dirty="0"/>
              <a:t>your private address space</a:t>
            </a:r>
          </a:p>
          <a:p>
            <a:pPr lvl="1"/>
            <a:r>
              <a:rPr lang="en-US" dirty="0"/>
              <a:t>Minimize wasting of private address space</a:t>
            </a:r>
          </a:p>
          <a:p>
            <a:endParaRPr lang="en-US" dirty="0"/>
          </a:p>
          <a:p>
            <a:r>
              <a:rPr lang="en-US" dirty="0"/>
              <a:t>Question: What is the minimum size </a:t>
            </a:r>
            <a:r>
              <a:rPr lang="en-US"/>
              <a:t>VNet</a:t>
            </a:r>
            <a:r>
              <a:rPr lang="en-US" dirty="0"/>
              <a:t> address space to host this LOB app?</a:t>
            </a:r>
          </a:p>
        </p:txBody>
      </p:sp>
      <p:pic>
        <p:nvPicPr>
          <p:cNvPr id="5" name="Picture 4"/>
          <p:cNvPicPr>
            <a:picLocks noChangeAspect="1"/>
          </p:cNvPicPr>
          <p:nvPr/>
        </p:nvPicPr>
        <p:blipFill>
          <a:blip r:embed="rId2"/>
          <a:stretch>
            <a:fillRect/>
          </a:stretch>
        </p:blipFill>
        <p:spPr>
          <a:xfrm>
            <a:off x="6912969" y="1484407"/>
            <a:ext cx="5248869" cy="2470056"/>
          </a:xfrm>
          <a:prstGeom prst="rect">
            <a:avLst/>
          </a:prstGeom>
        </p:spPr>
      </p:pic>
    </p:spTree>
    <p:extLst>
      <p:ext uri="{BB962C8B-B14F-4D97-AF65-F5344CB8AC3E}">
        <p14:creationId xmlns:p14="http://schemas.microsoft.com/office/powerpoint/2010/main" val="883030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VNet</a:t>
            </a:r>
            <a:r>
              <a:rPr lang="en-US" dirty="0"/>
              <a:t> and subnet address space example</a:t>
            </a:r>
            <a:r>
              <a:rPr lang="en-US" sz="3600" dirty="0"/>
              <a:t> (cont.)</a:t>
            </a:r>
            <a:endParaRPr lang="en-US" dirty="0"/>
          </a:p>
        </p:txBody>
      </p:sp>
      <p:sp>
        <p:nvSpPr>
          <p:cNvPr id="3" name="Text Placeholder 2"/>
          <p:cNvSpPr>
            <a:spLocks noGrp="1"/>
          </p:cNvSpPr>
          <p:nvPr>
            <p:ph type="body" sz="quarter" idx="10"/>
          </p:nvPr>
        </p:nvSpPr>
        <p:spPr>
          <a:xfrm>
            <a:off x="274638" y="1031924"/>
            <a:ext cx="7238999" cy="5570756"/>
          </a:xfrm>
        </p:spPr>
        <p:txBody>
          <a:bodyPr/>
          <a:lstStyle/>
          <a:p>
            <a:r>
              <a:rPr lang="en-US" dirty="0"/>
              <a:t>How many subnets?</a:t>
            </a:r>
          </a:p>
          <a:p>
            <a:pPr lvl="1"/>
            <a:r>
              <a:rPr lang="en-US" dirty="0"/>
              <a:t>Gateway subnet + Management subnet + 4 subnets for the four tiers of the app = 6 subnets total (3 subnet bits)</a:t>
            </a:r>
          </a:p>
          <a:p>
            <a:r>
              <a:rPr lang="en-US" dirty="0"/>
              <a:t>How big do the subnets need to be?</a:t>
            </a:r>
          </a:p>
          <a:p>
            <a:pPr lvl="1"/>
            <a:r>
              <a:rPr lang="en-US" dirty="0"/>
              <a:t>/29 (3 bits) for the management subnet (2 VMs)</a:t>
            </a:r>
          </a:p>
          <a:p>
            <a:pPr lvl="1"/>
            <a:r>
              <a:rPr lang="en-US" dirty="0"/>
              <a:t>/28 (4 bits) for the tier subnets (4 VMs)</a:t>
            </a:r>
          </a:p>
          <a:p>
            <a:pPr lvl="1"/>
            <a:r>
              <a:rPr lang="en-US" dirty="0"/>
              <a:t>/27 (5 bits) for the Gateway subnet (recommended)</a:t>
            </a:r>
          </a:p>
          <a:p>
            <a:r>
              <a:rPr lang="en-US" dirty="0"/>
              <a:t>The number of bits needed is </a:t>
            </a:r>
            <a:r>
              <a:rPr lang="en-US" b="1" dirty="0"/>
              <a:t>8</a:t>
            </a:r>
          </a:p>
          <a:p>
            <a:pPr lvl="1"/>
            <a:r>
              <a:rPr lang="en-US" dirty="0"/>
              <a:t>3 bits to accommodate 6 subnets + 5 bits to accommodate the Gateway subnet</a:t>
            </a:r>
          </a:p>
          <a:p>
            <a:r>
              <a:rPr lang="en-US" dirty="0"/>
              <a:t>The </a:t>
            </a:r>
            <a:r>
              <a:rPr lang="en-US"/>
              <a:t>VNet</a:t>
            </a:r>
            <a:r>
              <a:rPr lang="en-US" dirty="0"/>
              <a:t> must be at least a </a:t>
            </a:r>
            <a:r>
              <a:rPr lang="en-US" b="1" dirty="0"/>
              <a:t>/24</a:t>
            </a:r>
          </a:p>
        </p:txBody>
      </p:sp>
      <p:graphicFrame>
        <p:nvGraphicFramePr>
          <p:cNvPr id="5" name="Table 4"/>
          <p:cNvGraphicFramePr>
            <a:graphicFrameLocks noGrp="1"/>
          </p:cNvGraphicFramePr>
          <p:nvPr>
            <p:extLst>
              <p:ext uri="{D42A27DB-BD31-4B8C-83A1-F6EECF244321}">
                <p14:modId xmlns:p14="http://schemas.microsoft.com/office/powerpoint/2010/main" val="4049402959"/>
              </p:ext>
            </p:extLst>
          </p:nvPr>
        </p:nvGraphicFramePr>
        <p:xfrm>
          <a:off x="8123237" y="1212849"/>
          <a:ext cx="3754886" cy="2103120"/>
        </p:xfrm>
        <a:graphic>
          <a:graphicData uri="http://schemas.openxmlformats.org/drawingml/2006/table">
            <a:tbl>
              <a:tblPr firstRow="1" bandRow="1">
                <a:tableStyleId>{5C22544A-7EE6-4342-B048-85BDC9FD1C3A}</a:tableStyleId>
              </a:tblPr>
              <a:tblGrid>
                <a:gridCol w="1877443">
                  <a:extLst>
                    <a:ext uri="{9D8B030D-6E8A-4147-A177-3AD203B41FA5}">
                      <a16:colId xmlns:a16="http://schemas.microsoft.com/office/drawing/2014/main" val="3056217154"/>
                    </a:ext>
                  </a:extLst>
                </a:gridCol>
                <a:gridCol w="1877443">
                  <a:extLst>
                    <a:ext uri="{9D8B030D-6E8A-4147-A177-3AD203B41FA5}">
                      <a16:colId xmlns:a16="http://schemas.microsoft.com/office/drawing/2014/main" val="4067680689"/>
                    </a:ext>
                  </a:extLst>
                </a:gridCol>
              </a:tblGrid>
              <a:tr h="640080">
                <a:tc>
                  <a:txBody>
                    <a:bodyPr/>
                    <a:lstStyle/>
                    <a:p>
                      <a:pPr algn="ctr"/>
                      <a:r>
                        <a:rPr lang="en-US" dirty="0"/>
                        <a:t>Number of subnets needed</a:t>
                      </a:r>
                    </a:p>
                  </a:txBody>
                  <a:tcPr/>
                </a:tc>
                <a:tc>
                  <a:txBody>
                    <a:bodyPr/>
                    <a:lstStyle/>
                    <a:p>
                      <a:pPr algn="ctr"/>
                      <a:r>
                        <a:rPr lang="en-US" dirty="0"/>
                        <a:t>Number</a:t>
                      </a:r>
                      <a:r>
                        <a:rPr lang="en-US" baseline="0" dirty="0"/>
                        <a:t> of subnet bits</a:t>
                      </a:r>
                      <a:endParaRPr lang="en-US" dirty="0"/>
                    </a:p>
                  </a:txBody>
                  <a:tcPr/>
                </a:tc>
                <a:extLst>
                  <a:ext uri="{0D108BD9-81ED-4DB2-BD59-A6C34878D82A}">
                    <a16:rowId xmlns:a16="http://schemas.microsoft.com/office/drawing/2014/main" val="998827856"/>
                  </a:ext>
                </a:extLst>
              </a:tr>
              <a:tr h="365760">
                <a:tc>
                  <a:txBody>
                    <a:bodyPr/>
                    <a:lstStyle/>
                    <a:p>
                      <a:pPr algn="ctr"/>
                      <a:r>
                        <a:rPr lang="en-US" dirty="0"/>
                        <a:t>1-2</a:t>
                      </a:r>
                    </a:p>
                  </a:txBody>
                  <a:tcPr/>
                </a:tc>
                <a:tc>
                  <a:txBody>
                    <a:bodyPr/>
                    <a:lstStyle/>
                    <a:p>
                      <a:pPr algn="ctr"/>
                      <a:r>
                        <a:rPr lang="en-US" dirty="0"/>
                        <a:t>1</a:t>
                      </a:r>
                    </a:p>
                  </a:txBody>
                  <a:tcPr/>
                </a:tc>
                <a:extLst>
                  <a:ext uri="{0D108BD9-81ED-4DB2-BD59-A6C34878D82A}">
                    <a16:rowId xmlns:a16="http://schemas.microsoft.com/office/drawing/2014/main" val="2011842242"/>
                  </a:ext>
                </a:extLst>
              </a:tr>
              <a:tr h="365760">
                <a:tc>
                  <a:txBody>
                    <a:bodyPr/>
                    <a:lstStyle/>
                    <a:p>
                      <a:pPr algn="ctr"/>
                      <a:r>
                        <a:rPr lang="en-US" dirty="0"/>
                        <a:t>3-4</a:t>
                      </a:r>
                    </a:p>
                  </a:txBody>
                  <a:tcPr/>
                </a:tc>
                <a:tc>
                  <a:txBody>
                    <a:bodyPr/>
                    <a:lstStyle/>
                    <a:p>
                      <a:pPr algn="ctr"/>
                      <a:r>
                        <a:rPr lang="en-US" dirty="0"/>
                        <a:t>2</a:t>
                      </a:r>
                    </a:p>
                  </a:txBody>
                  <a:tcPr/>
                </a:tc>
                <a:extLst>
                  <a:ext uri="{0D108BD9-81ED-4DB2-BD59-A6C34878D82A}">
                    <a16:rowId xmlns:a16="http://schemas.microsoft.com/office/drawing/2014/main" val="671327188"/>
                  </a:ext>
                </a:extLst>
              </a:tr>
              <a:tr h="365760">
                <a:tc>
                  <a:txBody>
                    <a:bodyPr/>
                    <a:lstStyle/>
                    <a:p>
                      <a:pPr algn="ctr"/>
                      <a:r>
                        <a:rPr lang="en-US" dirty="0"/>
                        <a:t>5-8</a:t>
                      </a:r>
                    </a:p>
                  </a:txBody>
                  <a:tcPr/>
                </a:tc>
                <a:tc>
                  <a:txBody>
                    <a:bodyPr/>
                    <a:lstStyle/>
                    <a:p>
                      <a:pPr algn="ctr"/>
                      <a:r>
                        <a:rPr lang="en-US" dirty="0"/>
                        <a:t>3</a:t>
                      </a:r>
                    </a:p>
                  </a:txBody>
                  <a:tcPr/>
                </a:tc>
                <a:extLst>
                  <a:ext uri="{0D108BD9-81ED-4DB2-BD59-A6C34878D82A}">
                    <a16:rowId xmlns:a16="http://schemas.microsoft.com/office/drawing/2014/main" val="2172741970"/>
                  </a:ext>
                </a:extLst>
              </a:tr>
              <a:tr h="365760">
                <a:tc>
                  <a:txBody>
                    <a:bodyPr/>
                    <a:lstStyle/>
                    <a:p>
                      <a:pPr algn="ctr"/>
                      <a:r>
                        <a:rPr lang="en-US" dirty="0"/>
                        <a:t>9-16</a:t>
                      </a:r>
                    </a:p>
                  </a:txBody>
                  <a:tcPr/>
                </a:tc>
                <a:tc>
                  <a:txBody>
                    <a:bodyPr/>
                    <a:lstStyle/>
                    <a:p>
                      <a:pPr algn="ctr"/>
                      <a:r>
                        <a:rPr lang="en-US" dirty="0"/>
                        <a:t>4</a:t>
                      </a:r>
                    </a:p>
                  </a:txBody>
                  <a:tcPr/>
                </a:tc>
                <a:extLst>
                  <a:ext uri="{0D108BD9-81ED-4DB2-BD59-A6C34878D82A}">
                    <a16:rowId xmlns:a16="http://schemas.microsoft.com/office/drawing/2014/main" val="339053024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64461740"/>
              </p:ext>
            </p:extLst>
          </p:nvPr>
        </p:nvGraphicFramePr>
        <p:xfrm>
          <a:off x="8123237" y="3817302"/>
          <a:ext cx="3754886" cy="2377440"/>
        </p:xfrm>
        <a:graphic>
          <a:graphicData uri="http://schemas.openxmlformats.org/drawingml/2006/table">
            <a:tbl>
              <a:tblPr firstRow="1" bandRow="1">
                <a:tableStyleId>{5C22544A-7EE6-4342-B048-85BDC9FD1C3A}</a:tableStyleId>
              </a:tblPr>
              <a:tblGrid>
                <a:gridCol w="1877443">
                  <a:extLst>
                    <a:ext uri="{9D8B030D-6E8A-4147-A177-3AD203B41FA5}">
                      <a16:colId xmlns:a16="http://schemas.microsoft.com/office/drawing/2014/main" val="3487944281"/>
                    </a:ext>
                  </a:extLst>
                </a:gridCol>
                <a:gridCol w="1877443">
                  <a:extLst>
                    <a:ext uri="{9D8B030D-6E8A-4147-A177-3AD203B41FA5}">
                      <a16:colId xmlns:a16="http://schemas.microsoft.com/office/drawing/2014/main" val="3056217154"/>
                    </a:ext>
                  </a:extLst>
                </a:gridCol>
              </a:tblGrid>
              <a:tr h="914400">
                <a:tc>
                  <a:txBody>
                    <a:bodyPr/>
                    <a:lstStyle/>
                    <a:p>
                      <a:pPr algn="ctr"/>
                      <a:r>
                        <a:rPr lang="en-US" dirty="0"/>
                        <a:t>Number</a:t>
                      </a:r>
                      <a:r>
                        <a:rPr lang="en-US" baseline="0" dirty="0"/>
                        <a:t> of host addresses needed</a:t>
                      </a:r>
                      <a:endParaRPr lang="en-US" dirty="0"/>
                    </a:p>
                  </a:txBody>
                  <a:tcPr/>
                </a:tc>
                <a:tc>
                  <a:txBody>
                    <a:bodyPr/>
                    <a:lstStyle/>
                    <a:p>
                      <a:pPr algn="ctr"/>
                      <a:r>
                        <a:rPr lang="en-US" dirty="0"/>
                        <a:t>Number of host bits for an Azure subnet</a:t>
                      </a:r>
                    </a:p>
                  </a:txBody>
                  <a:tcPr/>
                </a:tc>
                <a:extLst>
                  <a:ext uri="{0D108BD9-81ED-4DB2-BD59-A6C34878D82A}">
                    <a16:rowId xmlns:a16="http://schemas.microsoft.com/office/drawing/2014/main" val="998827856"/>
                  </a:ext>
                </a:extLst>
              </a:tr>
              <a:tr h="365760">
                <a:tc>
                  <a:txBody>
                    <a:bodyPr/>
                    <a:lstStyle/>
                    <a:p>
                      <a:pPr algn="ctr"/>
                      <a:r>
                        <a:rPr lang="en-US" dirty="0"/>
                        <a:t>1-3</a:t>
                      </a:r>
                    </a:p>
                  </a:txBody>
                  <a:tcPr/>
                </a:tc>
                <a:tc>
                  <a:txBody>
                    <a:bodyPr/>
                    <a:lstStyle/>
                    <a:p>
                      <a:pPr algn="ctr"/>
                      <a:r>
                        <a:rPr lang="en-US" dirty="0"/>
                        <a:t>3 (/29)</a:t>
                      </a:r>
                    </a:p>
                  </a:txBody>
                  <a:tcPr/>
                </a:tc>
                <a:extLst>
                  <a:ext uri="{0D108BD9-81ED-4DB2-BD59-A6C34878D82A}">
                    <a16:rowId xmlns:a16="http://schemas.microsoft.com/office/drawing/2014/main" val="2011842242"/>
                  </a:ext>
                </a:extLst>
              </a:tr>
              <a:tr h="365760">
                <a:tc>
                  <a:txBody>
                    <a:bodyPr/>
                    <a:lstStyle/>
                    <a:p>
                      <a:pPr algn="ctr"/>
                      <a:r>
                        <a:rPr lang="en-US" dirty="0"/>
                        <a:t>4-11</a:t>
                      </a:r>
                    </a:p>
                  </a:txBody>
                  <a:tcPr/>
                </a:tc>
                <a:tc>
                  <a:txBody>
                    <a:bodyPr/>
                    <a:lstStyle/>
                    <a:p>
                      <a:pPr algn="ctr"/>
                      <a:r>
                        <a:rPr lang="en-US" dirty="0"/>
                        <a:t>4 (/28)</a:t>
                      </a:r>
                    </a:p>
                  </a:txBody>
                  <a:tcPr/>
                </a:tc>
                <a:extLst>
                  <a:ext uri="{0D108BD9-81ED-4DB2-BD59-A6C34878D82A}">
                    <a16:rowId xmlns:a16="http://schemas.microsoft.com/office/drawing/2014/main" val="671327188"/>
                  </a:ext>
                </a:extLst>
              </a:tr>
              <a:tr h="365760">
                <a:tc>
                  <a:txBody>
                    <a:bodyPr/>
                    <a:lstStyle/>
                    <a:p>
                      <a:pPr algn="ctr"/>
                      <a:r>
                        <a:rPr lang="en-US" dirty="0"/>
                        <a:t>12-27</a:t>
                      </a:r>
                    </a:p>
                  </a:txBody>
                  <a:tcPr/>
                </a:tc>
                <a:tc>
                  <a:txBody>
                    <a:bodyPr/>
                    <a:lstStyle/>
                    <a:p>
                      <a:pPr algn="ctr"/>
                      <a:r>
                        <a:rPr lang="en-US" dirty="0"/>
                        <a:t>5 (/27)</a:t>
                      </a:r>
                    </a:p>
                  </a:txBody>
                  <a:tcPr/>
                </a:tc>
                <a:extLst>
                  <a:ext uri="{0D108BD9-81ED-4DB2-BD59-A6C34878D82A}">
                    <a16:rowId xmlns:a16="http://schemas.microsoft.com/office/drawing/2014/main" val="2172741970"/>
                  </a:ext>
                </a:extLst>
              </a:tr>
              <a:tr h="365760">
                <a:tc>
                  <a:txBody>
                    <a:bodyPr/>
                    <a:lstStyle/>
                    <a:p>
                      <a:pPr algn="ctr"/>
                      <a:r>
                        <a:rPr lang="en-US" dirty="0"/>
                        <a:t>28-59</a:t>
                      </a:r>
                    </a:p>
                  </a:txBody>
                  <a:tcPr/>
                </a:tc>
                <a:tc>
                  <a:txBody>
                    <a:bodyPr/>
                    <a:lstStyle/>
                    <a:p>
                      <a:pPr algn="ctr"/>
                      <a:r>
                        <a:rPr lang="en-US" dirty="0"/>
                        <a:t>6 (/26)</a:t>
                      </a:r>
                    </a:p>
                  </a:txBody>
                  <a:tcPr/>
                </a:tc>
                <a:extLst>
                  <a:ext uri="{0D108BD9-81ED-4DB2-BD59-A6C34878D82A}">
                    <a16:rowId xmlns:a16="http://schemas.microsoft.com/office/drawing/2014/main" val="3390530240"/>
                  </a:ext>
                </a:extLst>
              </a:tr>
            </a:tbl>
          </a:graphicData>
        </a:graphic>
      </p:graphicFrame>
    </p:spTree>
    <p:extLst>
      <p:ext uri="{BB962C8B-B14F-4D97-AF65-F5344CB8AC3E}">
        <p14:creationId xmlns:p14="http://schemas.microsoft.com/office/powerpoint/2010/main" val="2445676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connectivity design </a:t>
            </a:r>
          </a:p>
        </p:txBody>
      </p:sp>
      <p:sp>
        <p:nvSpPr>
          <p:cNvPr id="3" name="Text Placeholder 2"/>
          <p:cNvSpPr>
            <a:spLocks noGrp="1"/>
          </p:cNvSpPr>
          <p:nvPr>
            <p:ph type="body" sz="quarter" idx="10"/>
          </p:nvPr>
        </p:nvSpPr>
        <p:spPr>
          <a:xfrm>
            <a:off x="274638" y="1212850"/>
            <a:ext cx="11277599" cy="4431983"/>
          </a:xfrm>
        </p:spPr>
        <p:txBody>
          <a:bodyPr/>
          <a:lstStyle/>
          <a:p>
            <a:r>
              <a:rPr lang="en-US" dirty="0">
                <a:hlinkClick r:id="rId3"/>
              </a:rPr>
              <a:t>Microsoft Cloud Networking for Enterprise Architects</a:t>
            </a:r>
            <a:endParaRPr lang="en-US" dirty="0"/>
          </a:p>
          <a:p>
            <a:pPr lvl="1"/>
            <a:endParaRPr lang="en-US" dirty="0"/>
          </a:p>
          <a:p>
            <a:r>
              <a:rPr lang="en-US" dirty="0">
                <a:hlinkClick r:id="rId4"/>
              </a:rPr>
              <a:t>Implementing a Hybrid Network Architecture with Azure and On-premises VPN</a:t>
            </a:r>
            <a:endParaRPr lang="en-US" dirty="0"/>
          </a:p>
          <a:p>
            <a:pPr lvl="1"/>
            <a:endParaRPr lang="en-US" dirty="0"/>
          </a:p>
          <a:p>
            <a:r>
              <a:rPr lang="en-US" dirty="0">
                <a:hlinkClick r:id="rId5"/>
              </a:rPr>
              <a:t>Implementing a Hybrid Network Architecture with Azure ExpressRoute</a:t>
            </a:r>
            <a:endParaRPr lang="en-US" dirty="0"/>
          </a:p>
        </p:txBody>
      </p:sp>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2636885" y="1744710"/>
            <a:ext cx="761905" cy="761905"/>
          </a:xfrm>
          <a:prstGeom prst="rect">
            <a:avLst/>
          </a:prstGeom>
        </p:spPr>
      </p:pic>
      <p:grpSp>
        <p:nvGrpSpPr>
          <p:cNvPr id="5" name="Group 4"/>
          <p:cNvGrpSpPr/>
          <p:nvPr/>
        </p:nvGrpSpPr>
        <p:grpSpPr>
          <a:xfrm>
            <a:off x="6675438" y="3344862"/>
            <a:ext cx="4045736" cy="884761"/>
            <a:chOff x="5948736" y="5173662"/>
            <a:chExt cx="4045736" cy="884761"/>
          </a:xfrm>
        </p:grpSpPr>
        <p:pic>
          <p:nvPicPr>
            <p:cNvPr id="6" name="Picture 5"/>
            <p:cNvPicPr>
              <a:picLocks noChangeAspect="1"/>
            </p:cNvPicPr>
            <p:nvPr/>
          </p:nvPicPr>
          <p:blipFill>
            <a:blip r:embed="rId7"/>
            <a:stretch>
              <a:fillRect/>
            </a:stretch>
          </p:blipFill>
          <p:spPr>
            <a:xfrm>
              <a:off x="5948736" y="5173662"/>
              <a:ext cx="780290" cy="780290"/>
            </a:xfrm>
            <a:prstGeom prst="rect">
              <a:avLst/>
            </a:prstGeom>
          </p:spPr>
        </p:pic>
        <p:grpSp>
          <p:nvGrpSpPr>
            <p:cNvPr id="7" name="Group 6"/>
            <p:cNvGrpSpPr/>
            <p:nvPr/>
          </p:nvGrpSpPr>
          <p:grpSpPr>
            <a:xfrm>
              <a:off x="6566784" y="5647289"/>
              <a:ext cx="304800" cy="381000"/>
              <a:chOff x="9494837" y="5703193"/>
              <a:chExt cx="304800" cy="381000"/>
            </a:xfrm>
          </p:grpSpPr>
          <p:sp>
            <p:nvSpPr>
              <p:cNvPr id="9" name="Folded Corner 8"/>
              <p:cNvSpPr/>
              <p:nvPr/>
            </p:nvSpPr>
            <p:spPr bwMode="auto">
              <a:xfrm rot="10800000" flipH="1">
                <a:off x="9494837" y="5703193"/>
                <a:ext cx="304800" cy="381000"/>
              </a:xfrm>
              <a:prstGeom prst="foldedCorner">
                <a:avLst/>
              </a:prstGeom>
              <a:solidFill>
                <a:srgbClr val="FFFFFF"/>
              </a:solidFill>
              <a:ln w="9525" cap="flat" cmpd="sng" algn="ctr">
                <a:solidFill>
                  <a:srgbClr val="0078D7"/>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10" name="Straight Connector 9"/>
              <p:cNvCxnSpPr/>
              <p:nvPr/>
            </p:nvCxnSpPr>
            <p:spPr>
              <a:xfrm>
                <a:off x="9532937" y="5848880"/>
                <a:ext cx="228600" cy="0"/>
              </a:xfrm>
              <a:prstGeom prst="line">
                <a:avLst/>
              </a:prstGeom>
              <a:noFill/>
              <a:ln w="9525" cap="flat" cmpd="sng" algn="ctr">
                <a:solidFill>
                  <a:srgbClr val="0078D7"/>
                </a:solidFill>
                <a:prstDash val="solid"/>
                <a:headEnd type="none"/>
                <a:tailEnd type="none"/>
              </a:ln>
              <a:effectLst/>
            </p:spPr>
          </p:cxnSp>
          <p:cxnSp>
            <p:nvCxnSpPr>
              <p:cNvPr id="11" name="Straight Connector 10"/>
              <p:cNvCxnSpPr/>
              <p:nvPr/>
            </p:nvCxnSpPr>
            <p:spPr>
              <a:xfrm>
                <a:off x="9532937" y="5925080"/>
                <a:ext cx="228600" cy="0"/>
              </a:xfrm>
              <a:prstGeom prst="line">
                <a:avLst/>
              </a:prstGeom>
              <a:noFill/>
              <a:ln w="9525" cap="flat" cmpd="sng" algn="ctr">
                <a:solidFill>
                  <a:srgbClr val="0078D7"/>
                </a:solidFill>
                <a:prstDash val="solid"/>
                <a:headEnd type="none"/>
                <a:tailEnd type="none"/>
              </a:ln>
              <a:effectLst/>
            </p:spPr>
          </p:cxnSp>
          <p:cxnSp>
            <p:nvCxnSpPr>
              <p:cNvPr id="12" name="Straight Connector 11"/>
              <p:cNvCxnSpPr/>
              <p:nvPr/>
            </p:nvCxnSpPr>
            <p:spPr>
              <a:xfrm>
                <a:off x="9532937" y="6001280"/>
                <a:ext cx="228600" cy="0"/>
              </a:xfrm>
              <a:prstGeom prst="line">
                <a:avLst/>
              </a:prstGeom>
              <a:noFill/>
              <a:ln w="9525" cap="flat" cmpd="sng" algn="ctr">
                <a:solidFill>
                  <a:srgbClr val="0078D7"/>
                </a:solidFill>
                <a:prstDash val="solid"/>
                <a:headEnd type="none"/>
                <a:tailEnd type="none"/>
              </a:ln>
              <a:effectLst/>
            </p:spPr>
          </p:cxnSp>
        </p:grpSp>
        <p:pic>
          <p:nvPicPr>
            <p:cNvPr id="8" name="Picture 7"/>
            <p:cNvPicPr>
              <a:picLocks noChangeAspect="1"/>
            </p:cNvPicPr>
            <p:nvPr/>
          </p:nvPicPr>
          <p:blipFill>
            <a:blip r:embed="rId8"/>
            <a:stretch>
              <a:fillRect/>
            </a:stretch>
          </p:blipFill>
          <p:spPr>
            <a:xfrm>
              <a:off x="7014003" y="5527528"/>
              <a:ext cx="2980469" cy="530895"/>
            </a:xfrm>
            <a:prstGeom prst="rect">
              <a:avLst/>
            </a:prstGeom>
          </p:spPr>
        </p:pic>
      </p:grpSp>
      <p:grpSp>
        <p:nvGrpSpPr>
          <p:cNvPr id="13" name="Group 12"/>
          <p:cNvGrpSpPr/>
          <p:nvPr/>
        </p:nvGrpSpPr>
        <p:grpSpPr>
          <a:xfrm>
            <a:off x="4770437" y="4998522"/>
            <a:ext cx="4045736" cy="884761"/>
            <a:chOff x="5948736" y="5173662"/>
            <a:chExt cx="4045736" cy="884761"/>
          </a:xfrm>
        </p:grpSpPr>
        <p:pic>
          <p:nvPicPr>
            <p:cNvPr id="14" name="Picture 13"/>
            <p:cNvPicPr>
              <a:picLocks noChangeAspect="1"/>
            </p:cNvPicPr>
            <p:nvPr/>
          </p:nvPicPr>
          <p:blipFill>
            <a:blip r:embed="rId7"/>
            <a:stretch>
              <a:fillRect/>
            </a:stretch>
          </p:blipFill>
          <p:spPr>
            <a:xfrm>
              <a:off x="5948736" y="5173662"/>
              <a:ext cx="780290" cy="780290"/>
            </a:xfrm>
            <a:prstGeom prst="rect">
              <a:avLst/>
            </a:prstGeom>
          </p:spPr>
        </p:pic>
        <p:grpSp>
          <p:nvGrpSpPr>
            <p:cNvPr id="15" name="Group 14"/>
            <p:cNvGrpSpPr/>
            <p:nvPr/>
          </p:nvGrpSpPr>
          <p:grpSpPr>
            <a:xfrm>
              <a:off x="6566784" y="5647289"/>
              <a:ext cx="304800" cy="381000"/>
              <a:chOff x="9494837" y="5703193"/>
              <a:chExt cx="304800" cy="381000"/>
            </a:xfrm>
          </p:grpSpPr>
          <p:sp>
            <p:nvSpPr>
              <p:cNvPr id="17" name="Folded Corner 16"/>
              <p:cNvSpPr/>
              <p:nvPr/>
            </p:nvSpPr>
            <p:spPr bwMode="auto">
              <a:xfrm rot="10800000" flipH="1">
                <a:off x="9494837" y="5703193"/>
                <a:ext cx="304800" cy="381000"/>
              </a:xfrm>
              <a:prstGeom prst="foldedCorner">
                <a:avLst/>
              </a:prstGeom>
              <a:solidFill>
                <a:srgbClr val="FFFFFF"/>
              </a:solidFill>
              <a:ln w="9525" cap="flat" cmpd="sng" algn="ctr">
                <a:solidFill>
                  <a:srgbClr val="0078D7"/>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18" name="Straight Connector 17"/>
              <p:cNvCxnSpPr/>
              <p:nvPr/>
            </p:nvCxnSpPr>
            <p:spPr>
              <a:xfrm>
                <a:off x="9532937" y="5848880"/>
                <a:ext cx="228600" cy="0"/>
              </a:xfrm>
              <a:prstGeom prst="line">
                <a:avLst/>
              </a:prstGeom>
              <a:noFill/>
              <a:ln w="9525" cap="flat" cmpd="sng" algn="ctr">
                <a:solidFill>
                  <a:srgbClr val="0078D7"/>
                </a:solidFill>
                <a:prstDash val="solid"/>
                <a:headEnd type="none"/>
                <a:tailEnd type="none"/>
              </a:ln>
              <a:effectLst/>
            </p:spPr>
          </p:cxnSp>
          <p:cxnSp>
            <p:nvCxnSpPr>
              <p:cNvPr id="19" name="Straight Connector 18"/>
              <p:cNvCxnSpPr/>
              <p:nvPr/>
            </p:nvCxnSpPr>
            <p:spPr>
              <a:xfrm>
                <a:off x="9532937" y="5925080"/>
                <a:ext cx="228600" cy="0"/>
              </a:xfrm>
              <a:prstGeom prst="line">
                <a:avLst/>
              </a:prstGeom>
              <a:noFill/>
              <a:ln w="9525" cap="flat" cmpd="sng" algn="ctr">
                <a:solidFill>
                  <a:srgbClr val="0078D7"/>
                </a:solidFill>
                <a:prstDash val="solid"/>
                <a:headEnd type="none"/>
                <a:tailEnd type="none"/>
              </a:ln>
              <a:effectLst/>
            </p:spPr>
          </p:cxnSp>
          <p:cxnSp>
            <p:nvCxnSpPr>
              <p:cNvPr id="20" name="Straight Connector 19"/>
              <p:cNvCxnSpPr/>
              <p:nvPr/>
            </p:nvCxnSpPr>
            <p:spPr>
              <a:xfrm>
                <a:off x="9532937" y="6001280"/>
                <a:ext cx="228600" cy="0"/>
              </a:xfrm>
              <a:prstGeom prst="line">
                <a:avLst/>
              </a:prstGeom>
              <a:noFill/>
              <a:ln w="9525" cap="flat" cmpd="sng" algn="ctr">
                <a:solidFill>
                  <a:srgbClr val="0078D7"/>
                </a:solidFill>
                <a:prstDash val="solid"/>
                <a:headEnd type="none"/>
                <a:tailEnd type="none"/>
              </a:ln>
              <a:effectLst/>
            </p:spPr>
          </p:cxnSp>
        </p:grpSp>
        <p:pic>
          <p:nvPicPr>
            <p:cNvPr id="16" name="Picture 15"/>
            <p:cNvPicPr>
              <a:picLocks noChangeAspect="1"/>
            </p:cNvPicPr>
            <p:nvPr/>
          </p:nvPicPr>
          <p:blipFill>
            <a:blip r:embed="rId8"/>
            <a:stretch>
              <a:fillRect/>
            </a:stretch>
          </p:blipFill>
          <p:spPr>
            <a:xfrm>
              <a:off x="7014003" y="5527528"/>
              <a:ext cx="2980469" cy="530895"/>
            </a:xfrm>
            <a:prstGeom prst="rect">
              <a:avLst/>
            </a:prstGeom>
          </p:spPr>
        </p:pic>
      </p:grpSp>
    </p:spTree>
    <p:extLst>
      <p:ext uri="{BB962C8B-B14F-4D97-AF65-F5344CB8AC3E}">
        <p14:creationId xmlns:p14="http://schemas.microsoft.com/office/powerpoint/2010/main" val="206391644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2</a:t>
            </a:r>
          </a:p>
        </p:txBody>
      </p:sp>
      <p:sp>
        <p:nvSpPr>
          <p:cNvPr id="6" name="Text Placeholder 5"/>
          <p:cNvSpPr>
            <a:spLocks noGrp="1"/>
          </p:cNvSpPr>
          <p:nvPr>
            <p:ph type="body" sz="quarter" idx="10"/>
          </p:nvPr>
        </p:nvSpPr>
        <p:spPr>
          <a:xfrm>
            <a:off x="274638" y="1212850"/>
            <a:ext cx="11887200" cy="5139869"/>
          </a:xfrm>
        </p:spPr>
        <p:txBody>
          <a:bodyPr/>
          <a:lstStyle/>
          <a:p>
            <a:r>
              <a:rPr lang="en-US" dirty="0"/>
              <a:t>The set of VNets needed to host the LOB app</a:t>
            </a:r>
          </a:p>
          <a:p>
            <a:r>
              <a:rPr lang="en-US" dirty="0"/>
              <a:t>For each </a:t>
            </a:r>
            <a:r>
              <a:rPr lang="en-US"/>
              <a:t>VNet</a:t>
            </a:r>
            <a:r>
              <a:rPr lang="en-US" dirty="0"/>
              <a:t>:</a:t>
            </a:r>
          </a:p>
          <a:p>
            <a:pPr lvl="1"/>
            <a:r>
              <a:rPr lang="en-US" dirty="0"/>
              <a:t>Type</a:t>
            </a:r>
          </a:p>
          <a:p>
            <a:pPr lvl="1"/>
            <a:r>
              <a:rPr lang="en-US" dirty="0"/>
              <a:t>Connections (point-to-site, site-to-site VPN, ExpressRoute, VNet-to-VNet, </a:t>
            </a:r>
            <a:r>
              <a:rPr lang="en-US"/>
              <a:t>VNet</a:t>
            </a:r>
            <a:r>
              <a:rPr lang="en-US" dirty="0"/>
              <a:t> peering)</a:t>
            </a:r>
          </a:p>
          <a:p>
            <a:pPr lvl="1"/>
            <a:r>
              <a:rPr lang="en-US" dirty="0"/>
              <a:t>Address space (single address prefix or CIDR block)</a:t>
            </a:r>
          </a:p>
          <a:p>
            <a:pPr lvl="1"/>
            <a:r>
              <a:rPr lang="en-US" dirty="0"/>
              <a:t>Subnets (gateway, management, and VM-hosting for each tier of the LOB app) and their address spaces</a:t>
            </a:r>
          </a:p>
          <a:p>
            <a:pPr lvl="1"/>
            <a:r>
              <a:rPr lang="en-US" dirty="0"/>
              <a:t>DNS configuration (IP addresses of DNS servers)</a:t>
            </a:r>
          </a:p>
          <a:p>
            <a:pPr lvl="1"/>
            <a:r>
              <a:rPr lang="en-US" dirty="0"/>
              <a:t>Cross-premises VNets</a:t>
            </a:r>
          </a:p>
          <a:p>
            <a:pPr lvl="2"/>
            <a:r>
              <a:rPr lang="en-US" dirty="0"/>
              <a:t>Gateways</a:t>
            </a:r>
          </a:p>
          <a:p>
            <a:pPr lvl="2"/>
            <a:r>
              <a:rPr lang="en-US" dirty="0"/>
              <a:t>Local gateway devices</a:t>
            </a:r>
          </a:p>
          <a:p>
            <a:pPr lvl="2"/>
            <a:r>
              <a:rPr lang="en-US" dirty="0"/>
              <a:t>Intranet routes for the </a:t>
            </a:r>
            <a:r>
              <a:rPr lang="en-US"/>
              <a:t>VNet</a:t>
            </a:r>
            <a:r>
              <a:rPr lang="en-US" dirty="0"/>
              <a:t> address space</a:t>
            </a:r>
          </a:p>
          <a:p>
            <a:pPr lvl="2"/>
            <a:r>
              <a:rPr lang="en-US" dirty="0"/>
              <a:t>Local Network address spaces for routing</a:t>
            </a:r>
          </a:p>
          <a:p>
            <a:pPr lvl="1"/>
            <a:r>
              <a:rPr lang="en-US" dirty="0"/>
              <a:t>User-defined routes</a:t>
            </a:r>
          </a:p>
        </p:txBody>
      </p:sp>
      <p:pic>
        <p:nvPicPr>
          <p:cNvPr id="4" name="Picture 3"/>
          <p:cNvPicPr>
            <a:picLocks noChangeAspect="1"/>
          </p:cNvPicPr>
          <p:nvPr/>
        </p:nvPicPr>
        <p:blipFill>
          <a:blip r:embed="rId3"/>
          <a:stretch>
            <a:fillRect/>
          </a:stretch>
        </p:blipFill>
        <p:spPr>
          <a:xfrm>
            <a:off x="4541837" y="430739"/>
            <a:ext cx="838200" cy="551923"/>
          </a:xfrm>
          <a:prstGeom prst="rect">
            <a:avLst/>
          </a:prstGeom>
          <a:solidFill>
            <a:sysClr val="window" lastClr="FFFFFF"/>
          </a:solidFill>
        </p:spPr>
      </p:pic>
    </p:spTree>
    <p:extLst>
      <p:ext uri="{BB962C8B-B14F-4D97-AF65-F5344CB8AC3E}">
        <p14:creationId xmlns:p14="http://schemas.microsoft.com/office/powerpoint/2010/main" val="64854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3: Design your storage</a:t>
            </a:r>
          </a:p>
        </p:txBody>
      </p:sp>
      <p:sp>
        <p:nvSpPr>
          <p:cNvPr id="6" name="Text Placeholder 5"/>
          <p:cNvSpPr>
            <a:spLocks noGrp="1"/>
          </p:cNvSpPr>
          <p:nvPr>
            <p:ph type="body" sz="quarter" idx="10"/>
          </p:nvPr>
        </p:nvSpPr>
        <p:spPr>
          <a:xfrm>
            <a:off x="274638" y="1212850"/>
            <a:ext cx="11887200" cy="5078313"/>
          </a:xfrm>
        </p:spPr>
        <p:txBody>
          <a:bodyPr/>
          <a:lstStyle/>
          <a:p>
            <a:r>
              <a:rPr lang="en-US" dirty="0"/>
              <a:t>Storage types: Standard vs. Premium</a:t>
            </a:r>
          </a:p>
          <a:p>
            <a:pPr lvl="1"/>
            <a:r>
              <a:rPr lang="en-US" dirty="0"/>
              <a:t>Exchange Server 2016 VMs and SharePoint VMs running the Search Index role in production require premium storage</a:t>
            </a:r>
          </a:p>
          <a:p>
            <a:pPr lvl="1"/>
            <a:r>
              <a:rPr lang="en-US" dirty="0"/>
              <a:t>Azure P&amp;P recommendation: </a:t>
            </a:r>
            <a:r>
              <a:rPr lang="en-US" b="1" dirty="0"/>
              <a:t>ALL</a:t>
            </a:r>
            <a:r>
              <a:rPr lang="en-US" dirty="0"/>
              <a:t> production workloads should use premium storage</a:t>
            </a:r>
          </a:p>
          <a:p>
            <a:r>
              <a:rPr lang="en-US" dirty="0"/>
              <a:t>Data replication</a:t>
            </a:r>
          </a:p>
          <a:p>
            <a:pPr lvl="1"/>
            <a:r>
              <a:rPr lang="en-US" dirty="0"/>
              <a:t>Use locally redundant storage (LRS) for VMs</a:t>
            </a:r>
          </a:p>
          <a:p>
            <a:r>
              <a:rPr lang="en-US" dirty="0"/>
              <a:t>Extra disks for VMs</a:t>
            </a:r>
          </a:p>
          <a:p>
            <a:r>
              <a:rPr lang="en-US" dirty="0"/>
              <a:t>Disk caching</a:t>
            </a:r>
          </a:p>
          <a:p>
            <a:pPr lvl="1"/>
            <a:r>
              <a:rPr lang="en-US" dirty="0"/>
              <a:t>Default is Read/Only for data disks and Read/Write for OS disks</a:t>
            </a:r>
          </a:p>
          <a:p>
            <a:r>
              <a:rPr lang="en-US" dirty="0"/>
              <a:t>Storage accounts</a:t>
            </a:r>
          </a:p>
        </p:txBody>
      </p:sp>
      <p:pic>
        <p:nvPicPr>
          <p:cNvPr id="8" name="Picture 7"/>
          <p:cNvPicPr>
            <a:picLocks noChangeAspect="1"/>
          </p:cNvPicPr>
          <p:nvPr/>
        </p:nvPicPr>
        <p:blipFill>
          <a:blip r:embed="rId3"/>
          <a:stretch>
            <a:fillRect/>
          </a:stretch>
        </p:blipFill>
        <p:spPr>
          <a:xfrm>
            <a:off x="7208837" y="395085"/>
            <a:ext cx="884306" cy="717951"/>
          </a:xfrm>
          <a:prstGeom prst="rect">
            <a:avLst/>
          </a:prstGeom>
        </p:spPr>
      </p:pic>
    </p:spTree>
    <p:extLst>
      <p:ext uri="{BB962C8B-B14F-4D97-AF65-F5344CB8AC3E}">
        <p14:creationId xmlns:p14="http://schemas.microsoft.com/office/powerpoint/2010/main" val="35743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account constraints</a:t>
            </a:r>
          </a:p>
        </p:txBody>
      </p:sp>
      <p:sp>
        <p:nvSpPr>
          <p:cNvPr id="3" name="Text Placeholder 2"/>
          <p:cNvSpPr>
            <a:spLocks noGrp="1"/>
          </p:cNvSpPr>
          <p:nvPr>
            <p:ph type="body" sz="quarter" idx="10"/>
          </p:nvPr>
        </p:nvSpPr>
        <p:spPr>
          <a:xfrm>
            <a:off x="274638" y="1212850"/>
            <a:ext cx="11887200" cy="4124206"/>
          </a:xfrm>
        </p:spPr>
        <p:txBody>
          <a:bodyPr/>
          <a:lstStyle/>
          <a:p>
            <a:r>
              <a:rPr lang="en-US" dirty="0"/>
              <a:t>Standard storage</a:t>
            </a:r>
          </a:p>
          <a:p>
            <a:pPr lvl="1"/>
            <a:r>
              <a:rPr lang="en-US" dirty="0"/>
              <a:t>Maximum of 40 active disks per storage account</a:t>
            </a:r>
          </a:p>
          <a:p>
            <a:r>
              <a:rPr lang="en-US" dirty="0"/>
              <a:t>Premium storage</a:t>
            </a:r>
          </a:p>
          <a:p>
            <a:pPr lvl="1"/>
            <a:r>
              <a:rPr lang="en-US" dirty="0"/>
              <a:t>Maximum of 35 TB of provisioned space per storage account</a:t>
            </a:r>
          </a:p>
          <a:p>
            <a:r>
              <a:rPr lang="en-US" dirty="0"/>
              <a:t>For both standard and premium storage</a:t>
            </a:r>
          </a:p>
          <a:p>
            <a:pPr lvl="1"/>
            <a:r>
              <a:rPr lang="en-US" dirty="0"/>
              <a:t>Maximum storage accounts per subscription: 100 (default) or 250 with support ticket </a:t>
            </a:r>
          </a:p>
          <a:p>
            <a:r>
              <a:rPr lang="en-US" dirty="0"/>
              <a:t>P&amp;P recommendation: One storage account per VM</a:t>
            </a:r>
          </a:p>
          <a:p>
            <a:pPr lvl="1"/>
            <a:r>
              <a:rPr lang="en-US" dirty="0"/>
              <a:t>May not scale to the largest deployments</a:t>
            </a:r>
          </a:p>
        </p:txBody>
      </p:sp>
    </p:spTree>
    <p:extLst>
      <p:ext uri="{BB962C8B-B14F-4D97-AF65-F5344CB8AC3E}">
        <p14:creationId xmlns:p14="http://schemas.microsoft.com/office/powerpoint/2010/main" val="241306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4062651"/>
          </a:xfrm>
        </p:spPr>
        <p:txBody>
          <a:bodyPr/>
          <a:lstStyle/>
          <a:p>
            <a:r>
              <a:rPr lang="en-US" dirty="0"/>
              <a:t>Design and build an LOB application in Azure IaaS</a:t>
            </a:r>
            <a:br>
              <a:rPr lang="en-US" dirty="0"/>
            </a:br>
            <a:br>
              <a:rPr lang="en-US" dirty="0"/>
            </a:br>
            <a:r>
              <a:rPr lang="en-US" sz="3200" dirty="0"/>
              <a:t>Joe Davies</a:t>
            </a:r>
            <a:br>
              <a:rPr lang="en-US" sz="3200" dirty="0"/>
            </a:br>
            <a:r>
              <a:rPr lang="en-US" sz="3200" dirty="0"/>
              <a:t>Senior Content Developer</a:t>
            </a:r>
          </a:p>
        </p:txBody>
      </p:sp>
    </p:spTree>
    <p:extLst>
      <p:ext uri="{BB962C8B-B14F-4D97-AF65-F5344CB8AC3E}">
        <p14:creationId xmlns:p14="http://schemas.microsoft.com/office/powerpoint/2010/main" val="277137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3</a:t>
            </a:r>
          </a:p>
        </p:txBody>
      </p:sp>
      <p:sp>
        <p:nvSpPr>
          <p:cNvPr id="6" name="Text Placeholder 5"/>
          <p:cNvSpPr>
            <a:spLocks noGrp="1"/>
          </p:cNvSpPr>
          <p:nvPr>
            <p:ph type="body" sz="quarter" idx="10"/>
          </p:nvPr>
        </p:nvSpPr>
        <p:spPr>
          <a:xfrm>
            <a:off x="274638" y="1212850"/>
            <a:ext cx="11887200" cy="4124206"/>
          </a:xfrm>
        </p:spPr>
        <p:txBody>
          <a:bodyPr/>
          <a:lstStyle/>
          <a:p>
            <a:r>
              <a:rPr lang="en-US" dirty="0"/>
              <a:t>The set of storage accounts for</a:t>
            </a:r>
          </a:p>
          <a:p>
            <a:pPr lvl="1"/>
            <a:r>
              <a:rPr lang="en-US" dirty="0"/>
              <a:t>VMs and their disks</a:t>
            </a:r>
          </a:p>
          <a:p>
            <a:pPr lvl="1"/>
            <a:r>
              <a:rPr lang="en-US" dirty="0"/>
              <a:t>One storage account for VM diagnostics</a:t>
            </a:r>
          </a:p>
          <a:p>
            <a:r>
              <a:rPr lang="en-US" dirty="0"/>
              <a:t>For each storage account:</a:t>
            </a:r>
          </a:p>
          <a:p>
            <a:pPr lvl="1"/>
            <a:r>
              <a:rPr lang="en-US" dirty="0"/>
              <a:t>Location</a:t>
            </a:r>
          </a:p>
          <a:p>
            <a:pPr lvl="1"/>
            <a:r>
              <a:rPr lang="en-US" dirty="0"/>
              <a:t>Resource group</a:t>
            </a:r>
          </a:p>
          <a:p>
            <a:pPr lvl="1"/>
            <a:r>
              <a:rPr lang="en-US" dirty="0"/>
              <a:t>Name (DNS globally unique)</a:t>
            </a:r>
          </a:p>
          <a:p>
            <a:pPr lvl="1"/>
            <a:r>
              <a:rPr lang="en-US" dirty="0"/>
              <a:t>Locally redundant storage (LRS)</a:t>
            </a:r>
          </a:p>
          <a:p>
            <a:pPr lvl="1"/>
            <a:r>
              <a:rPr lang="en-US" dirty="0"/>
              <a:t>Type (standard or premium)</a:t>
            </a:r>
          </a:p>
          <a:p>
            <a:pPr lvl="1"/>
            <a:r>
              <a:rPr lang="en-US" dirty="0"/>
              <a:t>The VM(s) whose disks it will contain</a:t>
            </a:r>
          </a:p>
        </p:txBody>
      </p:sp>
      <p:pic>
        <p:nvPicPr>
          <p:cNvPr id="2" name="Picture 1"/>
          <p:cNvPicPr>
            <a:picLocks noChangeAspect="1"/>
          </p:cNvPicPr>
          <p:nvPr/>
        </p:nvPicPr>
        <p:blipFill>
          <a:blip r:embed="rId3"/>
          <a:stretch>
            <a:fillRect/>
          </a:stretch>
        </p:blipFill>
        <p:spPr>
          <a:xfrm>
            <a:off x="4465637" y="395085"/>
            <a:ext cx="884306" cy="717951"/>
          </a:xfrm>
          <a:prstGeom prst="rect">
            <a:avLst/>
          </a:prstGeom>
        </p:spPr>
      </p:pic>
    </p:spTree>
    <p:extLst>
      <p:ext uri="{BB962C8B-B14F-4D97-AF65-F5344CB8AC3E}">
        <p14:creationId xmlns:p14="http://schemas.microsoft.com/office/powerpoint/2010/main" val="266940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4: Design your identity tier</a:t>
            </a:r>
          </a:p>
        </p:txBody>
      </p:sp>
      <p:sp>
        <p:nvSpPr>
          <p:cNvPr id="6" name="Text Placeholder 5"/>
          <p:cNvSpPr>
            <a:spLocks noGrp="1"/>
          </p:cNvSpPr>
          <p:nvPr>
            <p:ph type="body" sz="quarter" idx="10"/>
          </p:nvPr>
        </p:nvSpPr>
        <p:spPr>
          <a:xfrm>
            <a:off x="274638" y="1212850"/>
            <a:ext cx="11887200" cy="5816977"/>
          </a:xfrm>
        </p:spPr>
        <p:txBody>
          <a:bodyPr/>
          <a:lstStyle/>
          <a:p>
            <a:r>
              <a:rPr lang="en-US" dirty="0"/>
              <a:t>Authentication provider and methods</a:t>
            </a:r>
          </a:p>
          <a:p>
            <a:pPr lvl="1"/>
            <a:r>
              <a:rPr lang="en-US" dirty="0"/>
              <a:t>Windows Server Active Directory (AD) or other</a:t>
            </a:r>
          </a:p>
          <a:p>
            <a:pPr lvl="1"/>
            <a:r>
              <a:rPr lang="en-US" dirty="0"/>
              <a:t>Client authentication</a:t>
            </a:r>
          </a:p>
          <a:p>
            <a:pPr lvl="1"/>
            <a:r>
              <a:rPr lang="en-US" dirty="0"/>
              <a:t>Server-to-server authentication</a:t>
            </a:r>
          </a:p>
          <a:p>
            <a:pPr lvl="1"/>
            <a:r>
              <a:rPr lang="en-US" dirty="0"/>
              <a:t>Integrated with Azure AD instance for the subscription</a:t>
            </a:r>
          </a:p>
          <a:p>
            <a:pPr lvl="1"/>
            <a:r>
              <a:rPr lang="en-US" dirty="0"/>
              <a:t>Integration/replication with an on-premises identity provider (cross-premises VNets)</a:t>
            </a:r>
          </a:p>
          <a:p>
            <a:r>
              <a:rPr lang="en-US" dirty="0"/>
              <a:t>High availability for authentication requests</a:t>
            </a:r>
          </a:p>
          <a:p>
            <a:r>
              <a:rPr lang="en-US" dirty="0"/>
              <a:t>Authentication request traffic distribution</a:t>
            </a:r>
          </a:p>
          <a:p>
            <a:pPr lvl="1"/>
            <a:r>
              <a:rPr lang="en-US" dirty="0"/>
              <a:t>DNS round robin</a:t>
            </a:r>
          </a:p>
          <a:p>
            <a:pPr lvl="1"/>
            <a:r>
              <a:rPr lang="en-US" dirty="0"/>
              <a:t>Azure load balancer</a:t>
            </a:r>
          </a:p>
          <a:p>
            <a:pPr lvl="1"/>
            <a:r>
              <a:rPr lang="en-US" dirty="0"/>
              <a:t>Network appliance in Azure</a:t>
            </a:r>
          </a:p>
          <a:p>
            <a:r>
              <a:rPr lang="en-US" dirty="0"/>
              <a:t>Resource: </a:t>
            </a:r>
            <a:r>
              <a:rPr lang="en-US" dirty="0">
                <a:hlinkClick r:id="rId3"/>
              </a:rPr>
              <a:t>Azure identity management</a:t>
            </a:r>
            <a:endParaRPr lang="en-US" dirty="0"/>
          </a:p>
          <a:p>
            <a:pPr lvl="1"/>
            <a:endParaRPr lang="en-US" dirty="0"/>
          </a:p>
        </p:txBody>
      </p:sp>
      <p:grpSp>
        <p:nvGrpSpPr>
          <p:cNvPr id="4" name="Group 3"/>
          <p:cNvGrpSpPr/>
          <p:nvPr/>
        </p:nvGrpSpPr>
        <p:grpSpPr>
          <a:xfrm>
            <a:off x="8732837" y="5879767"/>
            <a:ext cx="922848" cy="854627"/>
            <a:chOff x="8809037" y="4478718"/>
            <a:chExt cx="922848" cy="854627"/>
          </a:xfrm>
        </p:grpSpPr>
        <p:pic>
          <p:nvPicPr>
            <p:cNvPr id="5" name="Picture 4"/>
            <p:cNvPicPr>
              <a:picLocks noChangeAspect="1"/>
            </p:cNvPicPr>
            <p:nvPr/>
          </p:nvPicPr>
          <p:blipFill>
            <a:blip r:embed="rId4"/>
            <a:stretch>
              <a:fillRect/>
            </a:stretch>
          </p:blipFill>
          <p:spPr>
            <a:xfrm>
              <a:off x="8809037" y="4478718"/>
              <a:ext cx="780290" cy="780290"/>
            </a:xfrm>
            <a:prstGeom prst="rect">
              <a:avLst/>
            </a:prstGeom>
          </p:spPr>
        </p:pic>
        <p:grpSp>
          <p:nvGrpSpPr>
            <p:cNvPr id="7" name="Group 6"/>
            <p:cNvGrpSpPr/>
            <p:nvPr/>
          </p:nvGrpSpPr>
          <p:grpSpPr>
            <a:xfrm>
              <a:off x="9427085" y="4952345"/>
              <a:ext cx="304800" cy="381000"/>
              <a:chOff x="9494837" y="5703193"/>
              <a:chExt cx="304800" cy="381000"/>
            </a:xfrm>
          </p:grpSpPr>
          <p:sp>
            <p:nvSpPr>
              <p:cNvPr id="8" name="Folded Corner 7"/>
              <p:cNvSpPr/>
              <p:nvPr/>
            </p:nvSpPr>
            <p:spPr bwMode="auto">
              <a:xfrm rot="10800000" flipH="1">
                <a:off x="9494837" y="5703193"/>
                <a:ext cx="304800" cy="381000"/>
              </a:xfrm>
              <a:prstGeom prst="foldedCorner">
                <a:avLst/>
              </a:prstGeom>
              <a:solidFill>
                <a:srgbClr val="FFFFFF"/>
              </a:solidFill>
              <a:ln w="9525" cap="flat" cmpd="sng" algn="ctr">
                <a:solidFill>
                  <a:srgbClr val="0078D7"/>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9" name="Straight Connector 8"/>
              <p:cNvCxnSpPr/>
              <p:nvPr/>
            </p:nvCxnSpPr>
            <p:spPr>
              <a:xfrm>
                <a:off x="9532937" y="5848880"/>
                <a:ext cx="228600" cy="0"/>
              </a:xfrm>
              <a:prstGeom prst="line">
                <a:avLst/>
              </a:prstGeom>
              <a:noFill/>
              <a:ln w="9525" cap="flat" cmpd="sng" algn="ctr">
                <a:solidFill>
                  <a:srgbClr val="0078D7"/>
                </a:solidFill>
                <a:prstDash val="solid"/>
                <a:headEnd type="none"/>
                <a:tailEnd type="none"/>
              </a:ln>
              <a:effectLst/>
            </p:spPr>
          </p:cxnSp>
          <p:cxnSp>
            <p:nvCxnSpPr>
              <p:cNvPr id="10" name="Straight Connector 9"/>
              <p:cNvCxnSpPr/>
              <p:nvPr/>
            </p:nvCxnSpPr>
            <p:spPr>
              <a:xfrm>
                <a:off x="9532937" y="5925080"/>
                <a:ext cx="228600" cy="0"/>
              </a:xfrm>
              <a:prstGeom prst="line">
                <a:avLst/>
              </a:prstGeom>
              <a:noFill/>
              <a:ln w="9525" cap="flat" cmpd="sng" algn="ctr">
                <a:solidFill>
                  <a:srgbClr val="0078D7"/>
                </a:solidFill>
                <a:prstDash val="solid"/>
                <a:headEnd type="none"/>
                <a:tailEnd type="none"/>
              </a:ln>
              <a:effectLst/>
            </p:spPr>
          </p:cxnSp>
          <p:cxnSp>
            <p:nvCxnSpPr>
              <p:cNvPr id="11" name="Straight Connector 10"/>
              <p:cNvCxnSpPr/>
              <p:nvPr/>
            </p:nvCxnSpPr>
            <p:spPr>
              <a:xfrm>
                <a:off x="9532937" y="6001280"/>
                <a:ext cx="228600" cy="0"/>
              </a:xfrm>
              <a:prstGeom prst="line">
                <a:avLst/>
              </a:prstGeom>
              <a:noFill/>
              <a:ln w="9525" cap="flat" cmpd="sng" algn="ctr">
                <a:solidFill>
                  <a:srgbClr val="0078D7"/>
                </a:solidFill>
                <a:prstDash val="solid"/>
                <a:headEnd type="none"/>
                <a:tailEnd type="none"/>
              </a:ln>
              <a:effectLst/>
            </p:spPr>
          </p:cxnSp>
        </p:grpSp>
      </p:grpSp>
      <p:sp>
        <p:nvSpPr>
          <p:cNvPr id="2" name="Isosceles Triangle 1"/>
          <p:cNvSpPr/>
          <p:nvPr/>
        </p:nvSpPr>
        <p:spPr bwMode="auto">
          <a:xfrm>
            <a:off x="8150670" y="335618"/>
            <a:ext cx="707136" cy="609600"/>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353579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4</a:t>
            </a:r>
          </a:p>
        </p:txBody>
      </p:sp>
      <p:sp>
        <p:nvSpPr>
          <p:cNvPr id="6" name="Text Placeholder 5"/>
          <p:cNvSpPr>
            <a:spLocks noGrp="1"/>
          </p:cNvSpPr>
          <p:nvPr>
            <p:ph type="body" sz="quarter" idx="10"/>
          </p:nvPr>
        </p:nvSpPr>
        <p:spPr>
          <a:xfrm>
            <a:off x="274638" y="1212850"/>
            <a:ext cx="11887200" cy="3877985"/>
          </a:xfrm>
        </p:spPr>
        <p:txBody>
          <a:bodyPr/>
          <a:lstStyle/>
          <a:p>
            <a:r>
              <a:rPr lang="en-US" dirty="0"/>
              <a:t>The set of VMs to support identity/authentication for the LOB application</a:t>
            </a:r>
          </a:p>
          <a:p>
            <a:pPr lvl="1"/>
            <a:r>
              <a:rPr lang="en-US" dirty="0"/>
              <a:t>P&amp;P recommendation: At least 3 VMs in its own tier</a:t>
            </a:r>
          </a:p>
          <a:p>
            <a:pPr lvl="1"/>
            <a:r>
              <a:rPr lang="en-US" dirty="0"/>
              <a:t>Synchronized/replicated with on-premises identity provider for cross-premises VNets</a:t>
            </a:r>
          </a:p>
          <a:p>
            <a:r>
              <a:rPr lang="en-US" dirty="0"/>
              <a:t>The load distribution method</a:t>
            </a:r>
          </a:p>
          <a:p>
            <a:r>
              <a:rPr lang="en-US" dirty="0"/>
              <a:t>Rules in network security groups to allow authentication/authorization network traffic</a:t>
            </a:r>
          </a:p>
        </p:txBody>
      </p:sp>
      <p:sp>
        <p:nvSpPr>
          <p:cNvPr id="4" name="Isosceles Triangle 3"/>
          <p:cNvSpPr/>
          <p:nvPr/>
        </p:nvSpPr>
        <p:spPr bwMode="auto">
          <a:xfrm>
            <a:off x="4618037" y="335618"/>
            <a:ext cx="707136" cy="609600"/>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61038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5: Design for security</a:t>
            </a:r>
          </a:p>
        </p:txBody>
      </p:sp>
      <p:sp>
        <p:nvSpPr>
          <p:cNvPr id="6" name="Text Placeholder 5"/>
          <p:cNvSpPr>
            <a:spLocks noGrp="1"/>
          </p:cNvSpPr>
          <p:nvPr>
            <p:ph type="body" sz="quarter" idx="10"/>
          </p:nvPr>
        </p:nvSpPr>
        <p:spPr>
          <a:xfrm>
            <a:off x="274638" y="1212850"/>
            <a:ext cx="11887200" cy="5558445"/>
          </a:xfrm>
        </p:spPr>
        <p:txBody>
          <a:bodyPr/>
          <a:lstStyle/>
          <a:p>
            <a:r>
              <a:rPr lang="en-US" sz="3600" dirty="0"/>
              <a:t>Minimizing exposure to the Internet</a:t>
            </a:r>
          </a:p>
          <a:p>
            <a:pPr lvl="1"/>
            <a:r>
              <a:rPr lang="en-US" sz="1800" dirty="0"/>
              <a:t>Don't assign VMs a public IP address unless needed</a:t>
            </a:r>
          </a:p>
          <a:p>
            <a:pPr lvl="1"/>
            <a:r>
              <a:rPr lang="en-US" sz="1800" dirty="0"/>
              <a:t>Use a jumpbox VM for remote desktop connections</a:t>
            </a:r>
          </a:p>
          <a:p>
            <a:pPr lvl="1"/>
            <a:r>
              <a:rPr lang="en-US" sz="1800" dirty="0"/>
              <a:t>Use a network appliance to scan incoming traffic</a:t>
            </a:r>
          </a:p>
          <a:p>
            <a:r>
              <a:rPr lang="en-US" sz="3600" dirty="0"/>
              <a:t>Inbound and outbound traffic flows</a:t>
            </a:r>
          </a:p>
          <a:p>
            <a:pPr lvl="1"/>
            <a:r>
              <a:rPr lang="en-US" sz="1800" dirty="0"/>
              <a:t>Stateful, host-based firewalls</a:t>
            </a:r>
          </a:p>
          <a:p>
            <a:pPr lvl="1"/>
            <a:r>
              <a:rPr lang="en-US" sz="1800" dirty="0"/>
              <a:t>Network security groups</a:t>
            </a:r>
          </a:p>
          <a:p>
            <a:pPr lvl="1"/>
            <a:r>
              <a:rPr lang="en-US" sz="1800" dirty="0"/>
              <a:t>End-to-end encryption with IPsec policies</a:t>
            </a:r>
          </a:p>
          <a:p>
            <a:r>
              <a:rPr lang="en-US" sz="3600" dirty="0"/>
              <a:t>Traffic flow inspection</a:t>
            </a:r>
          </a:p>
          <a:p>
            <a:pPr lvl="1"/>
            <a:r>
              <a:rPr lang="en-US" sz="1800" dirty="0"/>
              <a:t>Azure network appliance</a:t>
            </a:r>
          </a:p>
          <a:p>
            <a:r>
              <a:rPr lang="en-US" sz="3600" dirty="0"/>
              <a:t>Disk encryption</a:t>
            </a:r>
          </a:p>
          <a:p>
            <a:r>
              <a:rPr lang="en-US" sz="3600" dirty="0"/>
              <a:t>Anti-malware</a:t>
            </a:r>
          </a:p>
          <a:p>
            <a:pPr lvl="1"/>
            <a:r>
              <a:rPr lang="en-US" sz="1800" dirty="0"/>
              <a:t>Agents running on virtual machines</a:t>
            </a:r>
          </a:p>
        </p:txBody>
      </p:sp>
      <p:sp>
        <p:nvSpPr>
          <p:cNvPr id="4" name="Text Placeholder 2"/>
          <p:cNvSpPr txBox="1">
            <a:spLocks/>
          </p:cNvSpPr>
          <p:nvPr/>
        </p:nvSpPr>
        <p:spPr>
          <a:xfrm>
            <a:off x="6714855" y="5328932"/>
            <a:ext cx="5334000" cy="129266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Resource:</a:t>
            </a:r>
          </a:p>
          <a:p>
            <a:r>
              <a:rPr lang="en-US" sz="3600" dirty="0">
                <a:hlinkClick r:id="rId3"/>
              </a:rPr>
              <a:t>Virtual Machines-Security</a:t>
            </a:r>
            <a:endParaRPr lang="en-US" sz="3600" dirty="0"/>
          </a:p>
        </p:txBody>
      </p:sp>
      <p:grpSp>
        <p:nvGrpSpPr>
          <p:cNvPr id="5" name="Group 4"/>
          <p:cNvGrpSpPr/>
          <p:nvPr/>
        </p:nvGrpSpPr>
        <p:grpSpPr>
          <a:xfrm>
            <a:off x="8920431" y="5179231"/>
            <a:ext cx="922848" cy="854627"/>
            <a:chOff x="8114093" y="5849120"/>
            <a:chExt cx="922848" cy="854627"/>
          </a:xfrm>
        </p:grpSpPr>
        <p:pic>
          <p:nvPicPr>
            <p:cNvPr id="7" name="Picture 6"/>
            <p:cNvPicPr>
              <a:picLocks noChangeAspect="1"/>
            </p:cNvPicPr>
            <p:nvPr/>
          </p:nvPicPr>
          <p:blipFill>
            <a:blip r:embed="rId4"/>
            <a:stretch>
              <a:fillRect/>
            </a:stretch>
          </p:blipFill>
          <p:spPr>
            <a:xfrm>
              <a:off x="8114093" y="5849120"/>
              <a:ext cx="780290" cy="780290"/>
            </a:xfrm>
            <a:prstGeom prst="rect">
              <a:avLst/>
            </a:prstGeom>
          </p:spPr>
        </p:pic>
        <p:grpSp>
          <p:nvGrpSpPr>
            <p:cNvPr id="8" name="Group 7"/>
            <p:cNvGrpSpPr/>
            <p:nvPr/>
          </p:nvGrpSpPr>
          <p:grpSpPr>
            <a:xfrm>
              <a:off x="8732141" y="6322747"/>
              <a:ext cx="304800" cy="381000"/>
              <a:chOff x="9494837" y="5703193"/>
              <a:chExt cx="304800" cy="381000"/>
            </a:xfrm>
          </p:grpSpPr>
          <p:sp>
            <p:nvSpPr>
              <p:cNvPr id="9" name="Folded Corner 8"/>
              <p:cNvSpPr/>
              <p:nvPr/>
            </p:nvSpPr>
            <p:spPr bwMode="auto">
              <a:xfrm rot="10800000" flipH="1">
                <a:off x="9494837" y="5703193"/>
                <a:ext cx="304800" cy="381000"/>
              </a:xfrm>
              <a:prstGeom prst="foldedCorner">
                <a:avLst/>
              </a:prstGeom>
              <a:solidFill>
                <a:srgbClr val="FFFFFF"/>
              </a:solidFill>
              <a:ln w="9525" cap="flat" cmpd="sng" algn="ctr">
                <a:solidFill>
                  <a:srgbClr val="0078D7"/>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10" name="Straight Connector 9"/>
              <p:cNvCxnSpPr/>
              <p:nvPr/>
            </p:nvCxnSpPr>
            <p:spPr>
              <a:xfrm>
                <a:off x="9532937" y="5848880"/>
                <a:ext cx="228600" cy="0"/>
              </a:xfrm>
              <a:prstGeom prst="line">
                <a:avLst/>
              </a:prstGeom>
              <a:noFill/>
              <a:ln w="9525" cap="flat" cmpd="sng" algn="ctr">
                <a:solidFill>
                  <a:srgbClr val="0078D7"/>
                </a:solidFill>
                <a:prstDash val="solid"/>
                <a:headEnd type="none"/>
                <a:tailEnd type="none"/>
              </a:ln>
              <a:effectLst/>
            </p:spPr>
          </p:cxnSp>
          <p:cxnSp>
            <p:nvCxnSpPr>
              <p:cNvPr id="11" name="Straight Connector 10"/>
              <p:cNvCxnSpPr/>
              <p:nvPr/>
            </p:nvCxnSpPr>
            <p:spPr>
              <a:xfrm>
                <a:off x="9532937" y="5925080"/>
                <a:ext cx="228600" cy="0"/>
              </a:xfrm>
              <a:prstGeom prst="line">
                <a:avLst/>
              </a:prstGeom>
              <a:noFill/>
              <a:ln w="9525" cap="flat" cmpd="sng" algn="ctr">
                <a:solidFill>
                  <a:srgbClr val="0078D7"/>
                </a:solidFill>
                <a:prstDash val="solid"/>
                <a:headEnd type="none"/>
                <a:tailEnd type="none"/>
              </a:ln>
              <a:effectLst/>
            </p:spPr>
          </p:cxnSp>
          <p:cxnSp>
            <p:nvCxnSpPr>
              <p:cNvPr id="12" name="Straight Connector 11"/>
              <p:cNvCxnSpPr/>
              <p:nvPr/>
            </p:nvCxnSpPr>
            <p:spPr>
              <a:xfrm>
                <a:off x="9532937" y="6001280"/>
                <a:ext cx="228600" cy="0"/>
              </a:xfrm>
              <a:prstGeom prst="line">
                <a:avLst/>
              </a:prstGeom>
              <a:noFill/>
              <a:ln w="9525" cap="flat" cmpd="sng" algn="ctr">
                <a:solidFill>
                  <a:srgbClr val="0078D7"/>
                </a:solidFill>
                <a:prstDash val="solid"/>
                <a:headEnd type="none"/>
                <a:tailEnd type="none"/>
              </a:ln>
              <a:effectLst/>
            </p:spPr>
          </p:cxnSp>
        </p:grpSp>
      </p:grpSp>
    </p:spTree>
    <p:extLst>
      <p:ext uri="{BB962C8B-B14F-4D97-AF65-F5344CB8AC3E}">
        <p14:creationId xmlns:p14="http://schemas.microsoft.com/office/powerpoint/2010/main" val="14824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a:blip r:embed="rId2"/>
          <a:stretch>
            <a:fillRect/>
          </a:stretch>
        </p:blipFill>
        <p:spPr>
          <a:xfrm>
            <a:off x="5875137" y="3204510"/>
            <a:ext cx="6119695" cy="3328705"/>
          </a:xfrm>
          <a:prstGeom prst="rect">
            <a:avLst/>
          </a:prstGeom>
        </p:spPr>
      </p:pic>
      <p:sp>
        <p:nvSpPr>
          <p:cNvPr id="2" name="Title 1"/>
          <p:cNvSpPr>
            <a:spLocks noGrp="1"/>
          </p:cNvSpPr>
          <p:nvPr>
            <p:ph type="title"/>
          </p:nvPr>
        </p:nvSpPr>
        <p:spPr/>
        <p:txBody>
          <a:bodyPr/>
          <a:lstStyle/>
          <a:p>
            <a:r>
              <a:rPr lang="en-US" dirty="0"/>
              <a:t>Using a jumpbox VM</a:t>
            </a:r>
          </a:p>
        </p:txBody>
      </p:sp>
      <p:sp>
        <p:nvSpPr>
          <p:cNvPr id="3" name="Text Placeholder 2"/>
          <p:cNvSpPr>
            <a:spLocks noGrp="1"/>
          </p:cNvSpPr>
          <p:nvPr>
            <p:ph type="body" sz="quarter" idx="10"/>
          </p:nvPr>
        </p:nvSpPr>
        <p:spPr>
          <a:xfrm>
            <a:off x="274638" y="1212850"/>
            <a:ext cx="11887200" cy="5170646"/>
          </a:xfrm>
        </p:spPr>
        <p:txBody>
          <a:bodyPr/>
          <a:lstStyle/>
          <a:p>
            <a:r>
              <a:rPr lang="en-US" dirty="0"/>
              <a:t>Only VM with a public IP address</a:t>
            </a:r>
          </a:p>
          <a:p>
            <a:pPr lvl="1"/>
            <a:r>
              <a:rPr lang="en-US" dirty="0"/>
              <a:t>Management subnet NSG allows inbound TCP 3389 from a whitelist or all IP addresses</a:t>
            </a:r>
          </a:p>
          <a:p>
            <a:pPr lvl="1"/>
            <a:r>
              <a:rPr lang="en-US" dirty="0"/>
              <a:t>Subnet-specific NSGs allow inbound TCP 3389 from static, private IP address of the jumpbox VM</a:t>
            </a:r>
          </a:p>
          <a:p>
            <a:r>
              <a:rPr lang="en-US" dirty="0"/>
              <a:t>Step 1</a:t>
            </a:r>
          </a:p>
          <a:p>
            <a:pPr lvl="1"/>
            <a:r>
              <a:rPr lang="en-US" dirty="0"/>
              <a:t>Remote desktop connection to </a:t>
            </a:r>
            <a:br>
              <a:rPr lang="en-US" dirty="0"/>
            </a:br>
            <a:r>
              <a:rPr lang="en-US" dirty="0"/>
              <a:t>the jumpbox VM</a:t>
            </a:r>
          </a:p>
          <a:p>
            <a:r>
              <a:rPr lang="en-US" dirty="0"/>
              <a:t>Step 2</a:t>
            </a:r>
          </a:p>
          <a:p>
            <a:pPr lvl="1"/>
            <a:r>
              <a:rPr lang="en-US" dirty="0"/>
              <a:t>Create new (nested) remote desktop </a:t>
            </a:r>
            <a:br>
              <a:rPr lang="en-US" dirty="0"/>
            </a:br>
            <a:r>
              <a:rPr lang="en-US" dirty="0"/>
              <a:t>connection from the jumpbox VM </a:t>
            </a:r>
            <a:br>
              <a:rPr lang="en-US" dirty="0"/>
            </a:br>
            <a:r>
              <a:rPr lang="en-US" dirty="0"/>
              <a:t>to the desired VM</a:t>
            </a:r>
          </a:p>
          <a:p>
            <a:pPr lvl="1"/>
            <a:r>
              <a:rPr lang="en-US" dirty="0"/>
              <a:t>Use RD Session Host on the </a:t>
            </a:r>
            <a:br>
              <a:rPr lang="en-US" dirty="0"/>
            </a:br>
            <a:r>
              <a:rPr lang="en-US" dirty="0"/>
              <a:t>jumpbox for more than 2 </a:t>
            </a:r>
            <a:br>
              <a:rPr lang="en-US" dirty="0"/>
            </a:br>
            <a:r>
              <a:rPr lang="en-US" dirty="0"/>
              <a:t>simultaneous RD connections</a:t>
            </a:r>
            <a:endParaRPr lang="en-US" sz="1600" dirty="0">
              <a:latin typeface="Consolas" panose="020B0609020204030204" pitchFamily="49" charset="0"/>
            </a:endParaRPr>
          </a:p>
        </p:txBody>
      </p:sp>
      <p:grpSp>
        <p:nvGrpSpPr>
          <p:cNvPr id="4" name="Group 3"/>
          <p:cNvGrpSpPr/>
          <p:nvPr/>
        </p:nvGrpSpPr>
        <p:grpSpPr>
          <a:xfrm>
            <a:off x="4846637" y="5326062"/>
            <a:ext cx="1600200" cy="685221"/>
            <a:chOff x="4846637" y="5326062"/>
            <a:chExt cx="1600200" cy="685221"/>
          </a:xfrm>
        </p:grpSpPr>
        <p:pic>
          <p:nvPicPr>
            <p:cNvPr id="44" name="Picture 43"/>
            <p:cNvPicPr>
              <a:picLocks noChangeAspect="1"/>
            </p:cNvPicPr>
            <p:nvPr/>
          </p:nvPicPr>
          <p:blipFill>
            <a:blip r:embed="rId3"/>
            <a:stretch>
              <a:fillRect/>
            </a:stretch>
          </p:blipFill>
          <p:spPr>
            <a:xfrm>
              <a:off x="4846637" y="5326062"/>
              <a:ext cx="685800" cy="685221"/>
            </a:xfrm>
            <a:prstGeom prst="rect">
              <a:avLst/>
            </a:prstGeom>
          </p:spPr>
        </p:pic>
        <p:cxnSp>
          <p:nvCxnSpPr>
            <p:cNvPr id="46" name="Straight Connector 45"/>
            <p:cNvCxnSpPr/>
            <p:nvPr/>
          </p:nvCxnSpPr>
          <p:spPr>
            <a:xfrm>
              <a:off x="5608637" y="5692448"/>
              <a:ext cx="838200" cy="0"/>
            </a:xfrm>
            <a:prstGeom prst="line">
              <a:avLst/>
            </a:prstGeom>
            <a:ln w="107950">
              <a:solidFill>
                <a:schemeClr val="accent5">
                  <a:alpha val="6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V="1">
            <a:off x="6751637" y="4868863"/>
            <a:ext cx="3048000" cy="799809"/>
          </a:xfrm>
          <a:prstGeom prst="line">
            <a:avLst/>
          </a:prstGeom>
          <a:ln w="107950">
            <a:solidFill>
              <a:schemeClr val="accent5">
                <a:alpha val="60000"/>
              </a:schemeClr>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129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22" presetClass="entr" presetSubtype="8"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par>
                                <p:cTn id="30" presetID="22" presetClass="entr" presetSubtype="8"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5</a:t>
            </a:r>
          </a:p>
        </p:txBody>
      </p:sp>
      <p:sp>
        <p:nvSpPr>
          <p:cNvPr id="6" name="Text Placeholder 5"/>
          <p:cNvSpPr>
            <a:spLocks noGrp="1"/>
          </p:cNvSpPr>
          <p:nvPr>
            <p:ph type="body" sz="quarter" idx="10"/>
          </p:nvPr>
        </p:nvSpPr>
        <p:spPr>
          <a:xfrm>
            <a:off x="274638" y="1212850"/>
            <a:ext cx="11887200" cy="5755422"/>
          </a:xfrm>
        </p:spPr>
        <p:txBody>
          <a:bodyPr/>
          <a:lstStyle/>
          <a:p>
            <a:r>
              <a:rPr lang="en-US" dirty="0"/>
              <a:t>Jumpbox with public IP address</a:t>
            </a:r>
          </a:p>
          <a:p>
            <a:r>
              <a:rPr lang="en-US" dirty="0"/>
              <a:t>Network security groups for subnet isolation</a:t>
            </a:r>
          </a:p>
          <a:p>
            <a:pPr lvl="1"/>
            <a:r>
              <a:rPr lang="en-US" dirty="0"/>
              <a:t>Rules for allowed inbound and outbound addresses and ports (application, authentication, management traffic)</a:t>
            </a:r>
          </a:p>
          <a:p>
            <a:r>
              <a:rPr lang="en-US" dirty="0"/>
              <a:t>The use of network appliances</a:t>
            </a:r>
          </a:p>
          <a:p>
            <a:pPr lvl="1"/>
            <a:r>
              <a:rPr lang="en-US" dirty="0"/>
              <a:t>Enhanced firewalling</a:t>
            </a:r>
          </a:p>
          <a:p>
            <a:pPr lvl="1"/>
            <a:r>
              <a:rPr lang="en-US" dirty="0"/>
              <a:t>Traffic inspection, intrusion detection, etc.</a:t>
            </a:r>
          </a:p>
          <a:p>
            <a:r>
              <a:rPr lang="en-US" dirty="0"/>
              <a:t>IPsec policies for end-to-end encryption</a:t>
            </a:r>
          </a:p>
          <a:p>
            <a:r>
              <a:rPr lang="en-US" dirty="0"/>
              <a:t>Azure Key Vault for encryption keys</a:t>
            </a:r>
          </a:p>
          <a:p>
            <a:r>
              <a:rPr lang="en-US" dirty="0"/>
              <a:t>Anti-malware agents for VMs</a:t>
            </a:r>
          </a:p>
          <a:p>
            <a:pPr lvl="1"/>
            <a:endParaRPr lang="en-US" dirty="0"/>
          </a:p>
        </p:txBody>
      </p:sp>
    </p:spTree>
    <p:extLst>
      <p:ext uri="{BB962C8B-B14F-4D97-AF65-F5344CB8AC3E}">
        <p14:creationId xmlns:p14="http://schemas.microsoft.com/office/powerpoint/2010/main" val="190278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6: Design your VMs</a:t>
            </a:r>
          </a:p>
        </p:txBody>
      </p:sp>
      <p:sp>
        <p:nvSpPr>
          <p:cNvPr id="6" name="Text Placeholder 5"/>
          <p:cNvSpPr>
            <a:spLocks noGrp="1"/>
          </p:cNvSpPr>
          <p:nvPr>
            <p:ph type="body" sz="quarter" idx="10"/>
          </p:nvPr>
        </p:nvSpPr>
        <p:spPr>
          <a:xfrm>
            <a:off x="274638" y="1212850"/>
            <a:ext cx="11887200" cy="3323987"/>
          </a:xfrm>
        </p:spPr>
        <p:txBody>
          <a:bodyPr/>
          <a:lstStyle/>
          <a:p>
            <a:r>
              <a:rPr lang="en-US" dirty="0"/>
              <a:t>Tiers of your LOB app</a:t>
            </a:r>
          </a:p>
          <a:p>
            <a:r>
              <a:rPr lang="en-US" dirty="0"/>
              <a:t>Sizes and series</a:t>
            </a:r>
          </a:p>
          <a:p>
            <a:pPr lvl="1"/>
            <a:r>
              <a:rPr lang="en-US" dirty="0"/>
              <a:t>DS or GS series if using premium storage</a:t>
            </a:r>
          </a:p>
          <a:p>
            <a:r>
              <a:rPr lang="en-US" dirty="0"/>
              <a:t>High availability with multiple VMs at each tier and availability sets</a:t>
            </a:r>
          </a:p>
          <a:p>
            <a:pPr lvl="1"/>
            <a:r>
              <a:rPr lang="en-US" dirty="0"/>
              <a:t>P&amp;P recommendation: At least 3 VMs per tier</a:t>
            </a:r>
          </a:p>
        </p:txBody>
      </p:sp>
    </p:spTree>
    <p:extLst>
      <p:ext uri="{BB962C8B-B14F-4D97-AF65-F5344CB8AC3E}">
        <p14:creationId xmlns:p14="http://schemas.microsoft.com/office/powerpoint/2010/main" val="100383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Step 6: Design your VMs</a:t>
            </a:r>
            <a:r>
              <a:rPr lang="en-US" sz="3600" dirty="0"/>
              <a:t> (cont.)</a:t>
            </a:r>
            <a:endParaRPr lang="en-US" dirty="0"/>
          </a:p>
        </p:txBody>
      </p:sp>
      <p:sp>
        <p:nvSpPr>
          <p:cNvPr id="6" name="Text Placeholder 5"/>
          <p:cNvSpPr>
            <a:spLocks noGrp="1"/>
          </p:cNvSpPr>
          <p:nvPr>
            <p:ph type="body" sz="quarter" idx="10"/>
          </p:nvPr>
        </p:nvSpPr>
        <p:spPr>
          <a:xfrm>
            <a:off x="274638" y="1212850"/>
            <a:ext cx="11887200" cy="4462760"/>
          </a:xfrm>
        </p:spPr>
        <p:txBody>
          <a:bodyPr/>
          <a:lstStyle/>
          <a:p>
            <a:r>
              <a:rPr lang="en-US" dirty="0"/>
              <a:t>Distribute incoming traffic to multiple VMs in a tier</a:t>
            </a:r>
          </a:p>
          <a:p>
            <a:pPr lvl="1"/>
            <a:r>
              <a:rPr lang="en-US" dirty="0"/>
              <a:t>DNS round robin</a:t>
            </a:r>
          </a:p>
          <a:p>
            <a:pPr lvl="1"/>
            <a:r>
              <a:rPr lang="en-US" dirty="0"/>
              <a:t>Azure load balancer instance (Internet-facing or internal) and inbound NAT rules</a:t>
            </a:r>
          </a:p>
          <a:p>
            <a:pPr lvl="1"/>
            <a:r>
              <a:rPr lang="en-US" dirty="0"/>
              <a:t>Azure network appliance</a:t>
            </a:r>
          </a:p>
          <a:p>
            <a:r>
              <a:rPr lang="en-US" dirty="0"/>
              <a:t>Addresses for each VM</a:t>
            </a:r>
          </a:p>
          <a:p>
            <a:pPr lvl="1"/>
            <a:r>
              <a:rPr lang="en-US" dirty="0"/>
              <a:t>Private addresses assigned from the subnet address space</a:t>
            </a:r>
          </a:p>
          <a:p>
            <a:pPr lvl="1"/>
            <a:r>
              <a:rPr lang="en-US" dirty="0"/>
              <a:t>Public addresses and associated DNS names</a:t>
            </a:r>
          </a:p>
          <a:p>
            <a:r>
              <a:rPr lang="en-US" dirty="0"/>
              <a:t>Resource: </a:t>
            </a:r>
            <a:r>
              <a:rPr lang="en-US" dirty="0">
                <a:hlinkClick r:id="rId3"/>
              </a:rPr>
              <a:t>Running VMs for an N-tier architecture</a:t>
            </a:r>
            <a:endParaRPr lang="en-US" dirty="0"/>
          </a:p>
          <a:p>
            <a:endParaRPr lang="en-US" dirty="0"/>
          </a:p>
        </p:txBody>
      </p:sp>
      <p:grpSp>
        <p:nvGrpSpPr>
          <p:cNvPr id="4" name="Group 3"/>
          <p:cNvGrpSpPr/>
          <p:nvPr/>
        </p:nvGrpSpPr>
        <p:grpSpPr>
          <a:xfrm>
            <a:off x="7589838" y="4937867"/>
            <a:ext cx="4045736" cy="884761"/>
            <a:chOff x="5948736" y="5173662"/>
            <a:chExt cx="4045736" cy="884761"/>
          </a:xfrm>
        </p:grpSpPr>
        <p:pic>
          <p:nvPicPr>
            <p:cNvPr id="5" name="Picture 4"/>
            <p:cNvPicPr>
              <a:picLocks noChangeAspect="1"/>
            </p:cNvPicPr>
            <p:nvPr/>
          </p:nvPicPr>
          <p:blipFill>
            <a:blip r:embed="rId4"/>
            <a:stretch>
              <a:fillRect/>
            </a:stretch>
          </p:blipFill>
          <p:spPr>
            <a:xfrm>
              <a:off x="5948736" y="5173662"/>
              <a:ext cx="780290" cy="780290"/>
            </a:xfrm>
            <a:prstGeom prst="rect">
              <a:avLst/>
            </a:prstGeom>
          </p:spPr>
        </p:pic>
        <p:grpSp>
          <p:nvGrpSpPr>
            <p:cNvPr id="7" name="Group 6"/>
            <p:cNvGrpSpPr/>
            <p:nvPr/>
          </p:nvGrpSpPr>
          <p:grpSpPr>
            <a:xfrm>
              <a:off x="6566784" y="5647289"/>
              <a:ext cx="304800" cy="381000"/>
              <a:chOff x="9494837" y="5703193"/>
              <a:chExt cx="304800" cy="381000"/>
            </a:xfrm>
          </p:grpSpPr>
          <p:sp>
            <p:nvSpPr>
              <p:cNvPr id="9" name="Folded Corner 8"/>
              <p:cNvSpPr/>
              <p:nvPr/>
            </p:nvSpPr>
            <p:spPr bwMode="auto">
              <a:xfrm rot="10800000" flipH="1">
                <a:off x="9494837" y="5703193"/>
                <a:ext cx="304800" cy="381000"/>
              </a:xfrm>
              <a:prstGeom prst="foldedCorner">
                <a:avLst/>
              </a:prstGeom>
              <a:solidFill>
                <a:srgbClr val="FFFFFF"/>
              </a:solidFill>
              <a:ln w="9525" cap="flat" cmpd="sng" algn="ctr">
                <a:solidFill>
                  <a:srgbClr val="0078D7"/>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10" name="Straight Connector 9"/>
              <p:cNvCxnSpPr/>
              <p:nvPr/>
            </p:nvCxnSpPr>
            <p:spPr>
              <a:xfrm>
                <a:off x="9532937" y="5848880"/>
                <a:ext cx="228600" cy="0"/>
              </a:xfrm>
              <a:prstGeom prst="line">
                <a:avLst/>
              </a:prstGeom>
              <a:noFill/>
              <a:ln w="9525" cap="flat" cmpd="sng" algn="ctr">
                <a:solidFill>
                  <a:srgbClr val="0078D7"/>
                </a:solidFill>
                <a:prstDash val="solid"/>
                <a:headEnd type="none"/>
                <a:tailEnd type="none"/>
              </a:ln>
              <a:effectLst/>
            </p:spPr>
          </p:cxnSp>
          <p:cxnSp>
            <p:nvCxnSpPr>
              <p:cNvPr id="11" name="Straight Connector 10"/>
              <p:cNvCxnSpPr/>
              <p:nvPr/>
            </p:nvCxnSpPr>
            <p:spPr>
              <a:xfrm>
                <a:off x="9532937" y="5925080"/>
                <a:ext cx="228600" cy="0"/>
              </a:xfrm>
              <a:prstGeom prst="line">
                <a:avLst/>
              </a:prstGeom>
              <a:noFill/>
              <a:ln w="9525" cap="flat" cmpd="sng" algn="ctr">
                <a:solidFill>
                  <a:srgbClr val="0078D7"/>
                </a:solidFill>
                <a:prstDash val="solid"/>
                <a:headEnd type="none"/>
                <a:tailEnd type="none"/>
              </a:ln>
              <a:effectLst/>
            </p:spPr>
          </p:cxnSp>
          <p:cxnSp>
            <p:nvCxnSpPr>
              <p:cNvPr id="12" name="Straight Connector 11"/>
              <p:cNvCxnSpPr/>
              <p:nvPr/>
            </p:nvCxnSpPr>
            <p:spPr>
              <a:xfrm>
                <a:off x="9532937" y="6001280"/>
                <a:ext cx="228600" cy="0"/>
              </a:xfrm>
              <a:prstGeom prst="line">
                <a:avLst/>
              </a:prstGeom>
              <a:noFill/>
              <a:ln w="9525" cap="flat" cmpd="sng" algn="ctr">
                <a:solidFill>
                  <a:srgbClr val="0078D7"/>
                </a:solidFill>
                <a:prstDash val="solid"/>
                <a:headEnd type="none"/>
                <a:tailEnd type="none"/>
              </a:ln>
              <a:effectLst/>
            </p:spPr>
          </p:cxnSp>
        </p:grpSp>
        <p:pic>
          <p:nvPicPr>
            <p:cNvPr id="8" name="Picture 7"/>
            <p:cNvPicPr>
              <a:picLocks noChangeAspect="1"/>
            </p:cNvPicPr>
            <p:nvPr/>
          </p:nvPicPr>
          <p:blipFill>
            <a:blip r:embed="rId5"/>
            <a:stretch>
              <a:fillRect/>
            </a:stretch>
          </p:blipFill>
          <p:spPr>
            <a:xfrm>
              <a:off x="7014003" y="5527528"/>
              <a:ext cx="2980469" cy="530895"/>
            </a:xfrm>
            <a:prstGeom prst="rect">
              <a:avLst/>
            </a:prstGeom>
          </p:spPr>
        </p:pic>
      </p:grpSp>
    </p:spTree>
    <p:extLst>
      <p:ext uri="{BB962C8B-B14F-4D97-AF65-F5344CB8AC3E}">
        <p14:creationId xmlns:p14="http://schemas.microsoft.com/office/powerpoint/2010/main" val="15714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for VMs</a:t>
            </a:r>
          </a:p>
        </p:txBody>
      </p:sp>
      <p:sp>
        <p:nvSpPr>
          <p:cNvPr id="3" name="Text Placeholder 2"/>
          <p:cNvSpPr>
            <a:spLocks noGrp="1"/>
          </p:cNvSpPr>
          <p:nvPr>
            <p:ph type="body" sz="quarter" idx="10"/>
          </p:nvPr>
        </p:nvSpPr>
        <p:spPr>
          <a:xfrm>
            <a:off x="274638" y="1212850"/>
            <a:ext cx="11889565" cy="4616648"/>
          </a:xfrm>
        </p:spPr>
        <p:txBody>
          <a:bodyPr/>
          <a:lstStyle/>
          <a:p>
            <a:r>
              <a:rPr lang="en-US" dirty="0"/>
              <a:t>Default: One private IPv4 address for each NIC</a:t>
            </a:r>
          </a:p>
          <a:p>
            <a:r>
              <a:rPr lang="en-US" dirty="0"/>
              <a:t>You can also assign:</a:t>
            </a:r>
          </a:p>
          <a:p>
            <a:pPr lvl="1"/>
            <a:r>
              <a:rPr lang="en-US" dirty="0"/>
              <a:t>Multiple NICs to a VM connected to different subnets (maximum depends on the VM family/size)</a:t>
            </a:r>
          </a:p>
          <a:p>
            <a:pPr lvl="1"/>
            <a:r>
              <a:rPr lang="en-US" dirty="0"/>
              <a:t>Static private IPv4 addresses</a:t>
            </a:r>
          </a:p>
          <a:p>
            <a:pPr lvl="1"/>
            <a:endParaRPr lang="en-US" dirty="0"/>
          </a:p>
          <a:p>
            <a:pPr lvl="1"/>
            <a:endParaRPr lang="en-US" dirty="0"/>
          </a:p>
          <a:p>
            <a:r>
              <a:rPr lang="en-US" dirty="0"/>
              <a:t>Recommendations for </a:t>
            </a:r>
            <a:br>
              <a:rPr lang="en-US" dirty="0"/>
            </a:br>
            <a:r>
              <a:rPr lang="en-US" dirty="0"/>
              <a:t>public IPv4 addresses</a:t>
            </a:r>
          </a:p>
          <a:p>
            <a:pPr lvl="1"/>
            <a:r>
              <a:rPr lang="en-US" dirty="0"/>
              <a:t>For typical Internet-facing LOB apps, assign only to </a:t>
            </a:r>
            <a:br>
              <a:rPr lang="en-US" dirty="0"/>
            </a:br>
            <a:r>
              <a:rPr lang="en-US" dirty="0"/>
              <a:t>Internet-facing load balancers and the jumpbox VM</a:t>
            </a:r>
          </a:p>
        </p:txBody>
      </p:sp>
      <p:pic>
        <p:nvPicPr>
          <p:cNvPr id="41" name="Picture 40"/>
          <p:cNvPicPr>
            <a:picLocks noChangeAspect="1"/>
          </p:cNvPicPr>
          <p:nvPr/>
        </p:nvPicPr>
        <p:blipFill>
          <a:blip r:embed="rId2"/>
          <a:stretch>
            <a:fillRect/>
          </a:stretch>
        </p:blipFill>
        <p:spPr>
          <a:xfrm>
            <a:off x="6504095" y="3329503"/>
            <a:ext cx="5660108" cy="3078720"/>
          </a:xfrm>
          <a:prstGeom prst="rect">
            <a:avLst/>
          </a:prstGeom>
        </p:spPr>
      </p:pic>
    </p:spTree>
    <p:extLst>
      <p:ext uri="{BB962C8B-B14F-4D97-AF65-F5344CB8AC3E}">
        <p14:creationId xmlns:p14="http://schemas.microsoft.com/office/powerpoint/2010/main" val="86518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6</a:t>
            </a:r>
          </a:p>
        </p:txBody>
      </p:sp>
      <p:sp>
        <p:nvSpPr>
          <p:cNvPr id="6" name="Text Placeholder 5"/>
          <p:cNvSpPr>
            <a:spLocks noGrp="1"/>
          </p:cNvSpPr>
          <p:nvPr>
            <p:ph type="body" sz="quarter" idx="10"/>
          </p:nvPr>
        </p:nvSpPr>
        <p:spPr>
          <a:xfrm>
            <a:off x="274638" y="1212850"/>
            <a:ext cx="11887200" cy="4124206"/>
          </a:xfrm>
        </p:spPr>
        <p:txBody>
          <a:bodyPr/>
          <a:lstStyle/>
          <a:p>
            <a:r>
              <a:rPr lang="en-US" dirty="0"/>
              <a:t>The set of VMs in their tiers</a:t>
            </a:r>
          </a:p>
          <a:p>
            <a:r>
              <a:rPr lang="en-US" dirty="0"/>
              <a:t>The set of Azure settings for each tier</a:t>
            </a:r>
          </a:p>
          <a:p>
            <a:pPr lvl="1"/>
            <a:r>
              <a:rPr lang="en-US" dirty="0"/>
              <a:t>Resource group</a:t>
            </a:r>
          </a:p>
          <a:p>
            <a:pPr lvl="1"/>
            <a:r>
              <a:rPr lang="en-US" dirty="0"/>
              <a:t>Subnet of a </a:t>
            </a:r>
            <a:r>
              <a:rPr lang="en-US"/>
              <a:t>VNet</a:t>
            </a:r>
            <a:endParaRPr lang="en-US" dirty="0"/>
          </a:p>
          <a:p>
            <a:pPr lvl="1"/>
            <a:r>
              <a:rPr lang="en-US" dirty="0"/>
              <a:t>Availability set</a:t>
            </a:r>
          </a:p>
          <a:p>
            <a:pPr lvl="1"/>
            <a:r>
              <a:rPr lang="en-US" dirty="0"/>
              <a:t>Load balancer</a:t>
            </a:r>
          </a:p>
          <a:p>
            <a:r>
              <a:rPr lang="en-US" dirty="0"/>
              <a:t>The set of Azure settings and elements for each VM</a:t>
            </a:r>
          </a:p>
          <a:p>
            <a:pPr lvl="1"/>
            <a:r>
              <a:rPr lang="en-US" dirty="0"/>
              <a:t>Environment settings</a:t>
            </a:r>
          </a:p>
          <a:p>
            <a:pPr lvl="1"/>
            <a:r>
              <a:rPr lang="en-US" dirty="0"/>
              <a:t>VM-specific settings</a:t>
            </a:r>
          </a:p>
        </p:txBody>
      </p:sp>
    </p:spTree>
    <p:extLst>
      <p:ext uri="{BB962C8B-B14F-4D97-AF65-F5344CB8AC3E}">
        <p14:creationId xmlns:p14="http://schemas.microsoft.com/office/powerpoint/2010/main" val="159759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Agenda</a:t>
            </a:r>
          </a:p>
        </p:txBody>
      </p:sp>
      <p:sp>
        <p:nvSpPr>
          <p:cNvPr id="6" name="Text Placeholder 5"/>
          <p:cNvSpPr>
            <a:spLocks noGrp="1"/>
          </p:cNvSpPr>
          <p:nvPr>
            <p:ph type="body" sz="quarter" idx="10"/>
          </p:nvPr>
        </p:nvSpPr>
        <p:spPr>
          <a:xfrm>
            <a:off x="274638" y="1212850"/>
            <a:ext cx="11887200" cy="2769989"/>
          </a:xfrm>
        </p:spPr>
        <p:txBody>
          <a:bodyPr/>
          <a:lstStyle/>
          <a:p>
            <a:r>
              <a:rPr lang="en-US" dirty="0"/>
              <a:t>Definitions and assumptions</a:t>
            </a:r>
          </a:p>
          <a:p>
            <a:r>
              <a:rPr lang="en-US" dirty="0"/>
              <a:t>Design process</a:t>
            </a:r>
          </a:p>
          <a:p>
            <a:r>
              <a:rPr lang="en-US" dirty="0"/>
              <a:t>Design example</a:t>
            </a:r>
          </a:p>
          <a:p>
            <a:r>
              <a:rPr lang="en-US" dirty="0"/>
              <a:t>Build with Azure PowerShell</a:t>
            </a:r>
          </a:p>
        </p:txBody>
      </p:sp>
    </p:spTree>
    <p:extLst>
      <p:ext uri="{BB962C8B-B14F-4D97-AF65-F5344CB8AC3E}">
        <p14:creationId xmlns:p14="http://schemas.microsoft.com/office/powerpoint/2010/main" val="7616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For each VM</a:t>
            </a:r>
          </a:p>
        </p:txBody>
      </p:sp>
      <p:sp>
        <p:nvSpPr>
          <p:cNvPr id="6" name="Text Placeholder 5"/>
          <p:cNvSpPr>
            <a:spLocks noGrp="1"/>
          </p:cNvSpPr>
          <p:nvPr>
            <p:ph type="body" sz="quarter" idx="10"/>
          </p:nvPr>
        </p:nvSpPr>
        <p:spPr>
          <a:xfrm>
            <a:off x="274638" y="1212850"/>
            <a:ext cx="11887200" cy="5139869"/>
          </a:xfrm>
        </p:spPr>
        <p:txBody>
          <a:bodyPr/>
          <a:lstStyle/>
          <a:p>
            <a:r>
              <a:rPr lang="en-US" dirty="0"/>
              <a:t>Azure environment settings</a:t>
            </a:r>
          </a:p>
          <a:p>
            <a:pPr lvl="1"/>
            <a:r>
              <a:rPr lang="en-US" dirty="0"/>
              <a:t>Location</a:t>
            </a:r>
          </a:p>
          <a:p>
            <a:pPr lvl="1"/>
            <a:r>
              <a:rPr lang="en-US" dirty="0"/>
              <a:t>Resource group</a:t>
            </a:r>
          </a:p>
          <a:p>
            <a:pPr lvl="1"/>
            <a:r>
              <a:rPr lang="en-US" dirty="0"/>
              <a:t>Storage account</a:t>
            </a:r>
          </a:p>
          <a:p>
            <a:pPr lvl="1"/>
            <a:r>
              <a:rPr lang="en-US"/>
              <a:t>VNet</a:t>
            </a:r>
            <a:r>
              <a:rPr lang="en-US" dirty="0"/>
              <a:t>/Subnet</a:t>
            </a:r>
          </a:p>
          <a:p>
            <a:pPr lvl="1"/>
            <a:r>
              <a:rPr lang="en-US" dirty="0"/>
              <a:t>Member of an availability set</a:t>
            </a:r>
          </a:p>
          <a:p>
            <a:pPr lvl="1"/>
            <a:r>
              <a:rPr lang="en-US" dirty="0"/>
              <a:t>Member of a load balancer instance</a:t>
            </a:r>
          </a:p>
          <a:p>
            <a:r>
              <a:rPr lang="en-US" dirty="0"/>
              <a:t>VM-specific settings</a:t>
            </a:r>
          </a:p>
          <a:p>
            <a:pPr lvl="1"/>
            <a:r>
              <a:rPr lang="en-US" dirty="0"/>
              <a:t>Name</a:t>
            </a:r>
          </a:p>
          <a:p>
            <a:pPr lvl="1"/>
            <a:r>
              <a:rPr lang="en-US" dirty="0"/>
              <a:t>Image (Publisher, Offer, Sku)</a:t>
            </a:r>
          </a:p>
          <a:p>
            <a:pPr lvl="1"/>
            <a:r>
              <a:rPr lang="en-US" dirty="0"/>
              <a:t>Size (VM series)</a:t>
            </a:r>
          </a:p>
          <a:p>
            <a:pPr lvl="1"/>
            <a:r>
              <a:rPr lang="en-US" dirty="0"/>
              <a:t>Extra disks w/host caching setting</a:t>
            </a:r>
          </a:p>
          <a:p>
            <a:pPr lvl="1"/>
            <a:r>
              <a:rPr lang="en-US" dirty="0"/>
              <a:t>Addresses (static private addresses, public addresses)</a:t>
            </a:r>
          </a:p>
        </p:txBody>
      </p:sp>
    </p:spTree>
    <p:extLst>
      <p:ext uri="{BB962C8B-B14F-4D97-AF65-F5344CB8AC3E}">
        <p14:creationId xmlns:p14="http://schemas.microsoft.com/office/powerpoint/2010/main" val="80456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Results of the overall LOB application design process for Azure IaaS</a:t>
            </a:r>
          </a:p>
        </p:txBody>
      </p:sp>
      <p:sp>
        <p:nvSpPr>
          <p:cNvPr id="3" name="Text Placeholder 2"/>
          <p:cNvSpPr>
            <a:spLocks noGrp="1"/>
          </p:cNvSpPr>
          <p:nvPr>
            <p:ph type="body" sz="quarter" idx="10"/>
          </p:nvPr>
        </p:nvSpPr>
        <p:spPr>
          <a:xfrm>
            <a:off x="274638" y="1820862"/>
            <a:ext cx="11887200" cy="2025170"/>
          </a:xfrm>
        </p:spPr>
        <p:txBody>
          <a:bodyPr/>
          <a:lstStyle/>
          <a:p>
            <a:r>
              <a:rPr lang="en-US" dirty="0"/>
              <a:t>The set of Azure elements for the LOB application and their settings</a:t>
            </a:r>
          </a:p>
          <a:p>
            <a:pPr lvl="1"/>
            <a:r>
              <a:rPr lang="en-US" dirty="0"/>
              <a:t>Subscription</a:t>
            </a:r>
          </a:p>
          <a:p>
            <a:pPr lvl="1"/>
            <a:r>
              <a:rPr lang="en-US" dirty="0"/>
              <a:t>Locations</a:t>
            </a:r>
          </a:p>
          <a:p>
            <a:pPr lvl="1"/>
            <a:r>
              <a:rPr lang="en-US" dirty="0"/>
              <a:t>Resource groups</a:t>
            </a:r>
          </a:p>
          <a:p>
            <a:pPr lvl="1"/>
            <a:r>
              <a:rPr lang="en-US" dirty="0"/>
              <a:t>Storage accounts</a:t>
            </a:r>
          </a:p>
          <a:p>
            <a:pPr lvl="1"/>
            <a:r>
              <a:rPr lang="en-US" dirty="0"/>
              <a:t>Virtual networks</a:t>
            </a:r>
          </a:p>
          <a:p>
            <a:pPr lvl="1"/>
            <a:r>
              <a:rPr lang="en-US" dirty="0"/>
              <a:t>Subnets</a:t>
            </a:r>
          </a:p>
          <a:p>
            <a:pPr lvl="1"/>
            <a:r>
              <a:rPr lang="en-US" dirty="0"/>
              <a:t>Network security groups</a:t>
            </a:r>
          </a:p>
          <a:p>
            <a:pPr lvl="1"/>
            <a:r>
              <a:rPr lang="en-US" dirty="0"/>
              <a:t>Availability sets</a:t>
            </a:r>
          </a:p>
          <a:p>
            <a:pPr lvl="1"/>
            <a:r>
              <a:rPr lang="en-US" dirty="0"/>
              <a:t>Load balancers</a:t>
            </a:r>
          </a:p>
          <a:p>
            <a:pPr lvl="1"/>
            <a:r>
              <a:rPr lang="en-US" dirty="0"/>
              <a:t>Virtual machines</a:t>
            </a:r>
          </a:p>
        </p:txBody>
      </p:sp>
    </p:spTree>
    <p:extLst>
      <p:ext uri="{BB962C8B-B14F-4D97-AF65-F5344CB8AC3E}">
        <p14:creationId xmlns:p14="http://schemas.microsoft.com/office/powerpoint/2010/main" val="10145913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311127331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dirty="0"/>
              <a:t>Design example</a:t>
            </a:r>
          </a:p>
        </p:txBody>
      </p:sp>
    </p:spTree>
    <p:extLst>
      <p:ext uri="{BB962C8B-B14F-4D97-AF65-F5344CB8AC3E}">
        <p14:creationId xmlns:p14="http://schemas.microsoft.com/office/powerpoint/2010/main" val="236011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LOB app for financial analysis</a:t>
            </a:r>
          </a:p>
        </p:txBody>
      </p:sp>
      <p:sp>
        <p:nvSpPr>
          <p:cNvPr id="3" name="Text Placeholder 2"/>
          <p:cNvSpPr>
            <a:spLocks noGrp="1"/>
          </p:cNvSpPr>
          <p:nvPr>
            <p:ph type="body" sz="quarter" idx="10"/>
          </p:nvPr>
        </p:nvSpPr>
        <p:spPr>
          <a:xfrm>
            <a:off x="274638" y="1212850"/>
            <a:ext cx="11887200" cy="2308324"/>
          </a:xfrm>
        </p:spPr>
        <p:txBody>
          <a:bodyPr/>
          <a:lstStyle/>
          <a:p>
            <a:r>
              <a:rPr lang="en-US" dirty="0"/>
              <a:t>Wingtip Financial Services is offering its customers a self-contained financial analysis engine</a:t>
            </a:r>
          </a:p>
          <a:p>
            <a:pPr lvl="1"/>
            <a:r>
              <a:rPr lang="en-US" dirty="0"/>
              <a:t>Based on IIS and SQL Server 2014 AlwaysOn Availability Groups</a:t>
            </a:r>
          </a:p>
          <a:p>
            <a:pPr lvl="1"/>
            <a:r>
              <a:rPr lang="en-US" dirty="0"/>
              <a:t>Proprietary algorithms to perform futures trading analysis</a:t>
            </a:r>
          </a:p>
          <a:p>
            <a:pPr lvl="1"/>
            <a:r>
              <a:rPr lang="en-US" dirty="0"/>
              <a:t>Four tiers:</a:t>
            </a:r>
          </a:p>
        </p:txBody>
      </p:sp>
      <p:grpSp>
        <p:nvGrpSpPr>
          <p:cNvPr id="4" name="Group 3"/>
          <p:cNvGrpSpPr/>
          <p:nvPr/>
        </p:nvGrpSpPr>
        <p:grpSpPr>
          <a:xfrm>
            <a:off x="2817153" y="3333497"/>
            <a:ext cx="7528847" cy="2895682"/>
            <a:chOff x="2817153" y="3333497"/>
            <a:chExt cx="7528847" cy="2895682"/>
          </a:xfrm>
        </p:grpSpPr>
        <p:pic>
          <p:nvPicPr>
            <p:cNvPr id="10" name="Picture 9"/>
            <p:cNvPicPr>
              <a:picLocks noChangeAspect="1"/>
            </p:cNvPicPr>
            <p:nvPr/>
          </p:nvPicPr>
          <p:blipFill>
            <a:blip r:embed="rId2"/>
            <a:stretch>
              <a:fillRect/>
            </a:stretch>
          </p:blipFill>
          <p:spPr>
            <a:xfrm>
              <a:off x="3101542" y="4123460"/>
              <a:ext cx="630783" cy="733234"/>
            </a:xfrm>
            <a:prstGeom prst="rect">
              <a:avLst/>
            </a:prstGeom>
          </p:spPr>
        </p:pic>
        <p:pic>
          <p:nvPicPr>
            <p:cNvPr id="11" name="Picture 10"/>
            <p:cNvPicPr>
              <a:picLocks noChangeAspect="1"/>
            </p:cNvPicPr>
            <p:nvPr/>
          </p:nvPicPr>
          <p:blipFill>
            <a:blip r:embed="rId2"/>
            <a:stretch>
              <a:fillRect/>
            </a:stretch>
          </p:blipFill>
          <p:spPr>
            <a:xfrm>
              <a:off x="3101542" y="5193213"/>
              <a:ext cx="630783" cy="733234"/>
            </a:xfrm>
            <a:prstGeom prst="rect">
              <a:avLst/>
            </a:prstGeom>
          </p:spPr>
        </p:pic>
        <p:pic>
          <p:nvPicPr>
            <p:cNvPr id="14" name="Picture 13"/>
            <p:cNvPicPr>
              <a:picLocks noChangeAspect="1"/>
            </p:cNvPicPr>
            <p:nvPr/>
          </p:nvPicPr>
          <p:blipFill>
            <a:blip r:embed="rId3"/>
            <a:stretch>
              <a:fillRect/>
            </a:stretch>
          </p:blipFill>
          <p:spPr>
            <a:xfrm>
              <a:off x="5169913" y="4147199"/>
              <a:ext cx="613501" cy="724608"/>
            </a:xfrm>
            <a:prstGeom prst="rect">
              <a:avLst/>
            </a:prstGeom>
          </p:spPr>
        </p:pic>
        <p:pic>
          <p:nvPicPr>
            <p:cNvPr id="15" name="Picture 14"/>
            <p:cNvPicPr>
              <a:picLocks noChangeAspect="1"/>
            </p:cNvPicPr>
            <p:nvPr/>
          </p:nvPicPr>
          <p:blipFill>
            <a:blip r:embed="rId3"/>
            <a:stretch>
              <a:fillRect/>
            </a:stretch>
          </p:blipFill>
          <p:spPr>
            <a:xfrm>
              <a:off x="5195855" y="5166157"/>
              <a:ext cx="613501" cy="724608"/>
            </a:xfrm>
            <a:prstGeom prst="rect">
              <a:avLst/>
            </a:prstGeom>
          </p:spPr>
        </p:pic>
        <p:sp>
          <p:nvSpPr>
            <p:cNvPr id="17" name="Rectangle 16"/>
            <p:cNvSpPr/>
            <p:nvPr/>
          </p:nvSpPr>
          <p:spPr>
            <a:xfrm>
              <a:off x="7006280" y="4003135"/>
              <a:ext cx="2049714" cy="2200937"/>
            </a:xfrm>
            <a:prstGeom prst="rect">
              <a:avLst/>
            </a:prstGeom>
            <a:solidFill>
              <a:srgbClr val="FFC000">
                <a:alpha val="50196"/>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8" name="Picture 17"/>
            <p:cNvPicPr>
              <a:picLocks noChangeAspect="1"/>
            </p:cNvPicPr>
            <p:nvPr/>
          </p:nvPicPr>
          <p:blipFill>
            <a:blip r:embed="rId4"/>
            <a:stretch>
              <a:fillRect/>
            </a:stretch>
          </p:blipFill>
          <p:spPr>
            <a:xfrm>
              <a:off x="8204747" y="4767538"/>
              <a:ext cx="388839" cy="681477"/>
            </a:xfrm>
            <a:prstGeom prst="rect">
              <a:avLst/>
            </a:prstGeom>
          </p:spPr>
        </p:pic>
        <p:sp>
          <p:nvSpPr>
            <p:cNvPr id="19" name="TextBox 67"/>
            <p:cNvSpPr txBox="1"/>
            <p:nvPr/>
          </p:nvSpPr>
          <p:spPr>
            <a:xfrm>
              <a:off x="7892768" y="5859847"/>
              <a:ext cx="84003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a:rPr>
                <a:t>Cluster</a:t>
              </a:r>
            </a:p>
          </p:txBody>
        </p:sp>
        <p:pic>
          <p:nvPicPr>
            <p:cNvPr id="20" name="Picture 19"/>
            <p:cNvPicPr>
              <a:picLocks noChangeAspect="1"/>
            </p:cNvPicPr>
            <p:nvPr/>
          </p:nvPicPr>
          <p:blipFill>
            <a:blip r:embed="rId5"/>
            <a:stretch>
              <a:fillRect/>
            </a:stretch>
          </p:blipFill>
          <p:spPr>
            <a:xfrm>
              <a:off x="9464234" y="4123460"/>
              <a:ext cx="596219" cy="715982"/>
            </a:xfrm>
            <a:prstGeom prst="rect">
              <a:avLst/>
            </a:prstGeom>
          </p:spPr>
        </p:pic>
        <p:pic>
          <p:nvPicPr>
            <p:cNvPr id="21" name="Picture 20"/>
            <p:cNvPicPr>
              <a:picLocks noChangeAspect="1"/>
            </p:cNvPicPr>
            <p:nvPr/>
          </p:nvPicPr>
          <p:blipFill>
            <a:blip r:embed="rId5"/>
            <a:stretch>
              <a:fillRect/>
            </a:stretch>
          </p:blipFill>
          <p:spPr>
            <a:xfrm>
              <a:off x="9464234" y="5166157"/>
              <a:ext cx="596219" cy="715982"/>
            </a:xfrm>
            <a:prstGeom prst="rect">
              <a:avLst/>
            </a:prstGeom>
          </p:spPr>
        </p:pic>
        <p:pic>
          <p:nvPicPr>
            <p:cNvPr id="24" name="Picture 23"/>
            <p:cNvPicPr>
              <a:picLocks noChangeAspect="1"/>
            </p:cNvPicPr>
            <p:nvPr/>
          </p:nvPicPr>
          <p:blipFill>
            <a:blip r:embed="rId6"/>
            <a:stretch>
              <a:fillRect/>
            </a:stretch>
          </p:blipFill>
          <p:spPr>
            <a:xfrm>
              <a:off x="7301545" y="4147199"/>
              <a:ext cx="576585" cy="721664"/>
            </a:xfrm>
            <a:prstGeom prst="rect">
              <a:avLst/>
            </a:prstGeom>
          </p:spPr>
        </p:pic>
        <p:pic>
          <p:nvPicPr>
            <p:cNvPr id="25" name="Picture 24"/>
            <p:cNvPicPr>
              <a:picLocks noChangeAspect="1"/>
            </p:cNvPicPr>
            <p:nvPr/>
          </p:nvPicPr>
          <p:blipFill>
            <a:blip r:embed="rId6"/>
            <a:stretch>
              <a:fillRect/>
            </a:stretch>
          </p:blipFill>
          <p:spPr>
            <a:xfrm>
              <a:off x="7301545" y="5166157"/>
              <a:ext cx="576585" cy="721664"/>
            </a:xfrm>
            <a:prstGeom prst="rect">
              <a:avLst/>
            </a:prstGeom>
          </p:spPr>
        </p:pic>
        <p:sp>
          <p:nvSpPr>
            <p:cNvPr id="26" name="Rectangle 25"/>
            <p:cNvSpPr/>
            <p:nvPr/>
          </p:nvSpPr>
          <p:spPr bwMode="auto">
            <a:xfrm>
              <a:off x="2822933" y="3742469"/>
              <a:ext cx="1295400" cy="248671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27" name="Rectangle 26"/>
            <p:cNvSpPr/>
            <p:nvPr/>
          </p:nvSpPr>
          <p:spPr bwMode="auto">
            <a:xfrm>
              <a:off x="4864065" y="3742469"/>
              <a:ext cx="1295400" cy="248671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28" name="Rectangle 27"/>
            <p:cNvSpPr/>
            <p:nvPr/>
          </p:nvSpPr>
          <p:spPr bwMode="auto">
            <a:xfrm>
              <a:off x="6937733" y="3742469"/>
              <a:ext cx="2209800" cy="248671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29" name="Rectangle 28"/>
            <p:cNvSpPr/>
            <p:nvPr/>
          </p:nvSpPr>
          <p:spPr bwMode="auto">
            <a:xfrm>
              <a:off x="9306587" y="3742469"/>
              <a:ext cx="1039413" cy="248671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30" name="TextBox 29"/>
            <p:cNvSpPr txBox="1"/>
            <p:nvPr/>
          </p:nvSpPr>
          <p:spPr>
            <a:xfrm>
              <a:off x="2817153" y="3333497"/>
              <a:ext cx="126864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Web</a:t>
              </a:r>
            </a:p>
          </p:txBody>
        </p:sp>
        <p:sp>
          <p:nvSpPr>
            <p:cNvPr id="31" name="TextBox 30"/>
            <p:cNvSpPr txBox="1"/>
            <p:nvPr/>
          </p:nvSpPr>
          <p:spPr>
            <a:xfrm>
              <a:off x="4816476" y="3333497"/>
              <a:ext cx="126864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Logic</a:t>
              </a:r>
            </a:p>
          </p:txBody>
        </p:sp>
        <p:sp>
          <p:nvSpPr>
            <p:cNvPr id="32" name="TextBox 31"/>
            <p:cNvSpPr txBox="1"/>
            <p:nvPr/>
          </p:nvSpPr>
          <p:spPr>
            <a:xfrm>
              <a:off x="6937733" y="3333497"/>
              <a:ext cx="2209799"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Data</a:t>
              </a:r>
            </a:p>
          </p:txBody>
        </p:sp>
        <p:sp>
          <p:nvSpPr>
            <p:cNvPr id="33" name="TextBox 32"/>
            <p:cNvSpPr txBox="1"/>
            <p:nvPr/>
          </p:nvSpPr>
          <p:spPr>
            <a:xfrm>
              <a:off x="9306587" y="3333497"/>
              <a:ext cx="103941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ID</a:t>
              </a:r>
            </a:p>
          </p:txBody>
        </p:sp>
      </p:grpSp>
    </p:spTree>
    <p:extLst>
      <p:ext uri="{BB962C8B-B14F-4D97-AF65-F5344CB8AC3E}">
        <p14:creationId xmlns:p14="http://schemas.microsoft.com/office/powerpoint/2010/main" val="3428015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22" presetClass="entr" presetSubtype="8"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Resource groups</a:t>
            </a:r>
          </a:p>
        </p:txBody>
      </p:sp>
      <p:grpSp>
        <p:nvGrpSpPr>
          <p:cNvPr id="7" name="Group 6"/>
          <p:cNvGrpSpPr/>
          <p:nvPr/>
        </p:nvGrpSpPr>
        <p:grpSpPr>
          <a:xfrm>
            <a:off x="1949495" y="2118985"/>
            <a:ext cx="9046403" cy="4261667"/>
            <a:chOff x="1949495" y="2118985"/>
            <a:chExt cx="9046403" cy="4261667"/>
          </a:xfrm>
        </p:grpSpPr>
        <p:sp>
          <p:nvSpPr>
            <p:cNvPr id="95" name="Rectangle 94"/>
            <p:cNvSpPr/>
            <p:nvPr/>
          </p:nvSpPr>
          <p:spPr>
            <a:xfrm>
              <a:off x="1949495" y="2118985"/>
              <a:ext cx="8744258" cy="4065039"/>
            </a:xfrm>
            <a:prstGeom prst="rect">
              <a:avLst/>
            </a:prstGeom>
            <a:noFill/>
            <a:ln w="57150" cap="rnd" cmpd="sng" algn="ctr">
              <a:solidFill>
                <a:srgbClr val="55D455"/>
              </a:solidFill>
              <a:prstDash val="sysDot"/>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99" name="Picture 98"/>
            <p:cNvPicPr>
              <a:picLocks noChangeAspect="1"/>
            </p:cNvPicPr>
            <p:nvPr/>
          </p:nvPicPr>
          <p:blipFill>
            <a:blip r:embed="rId3"/>
            <a:stretch>
              <a:fillRect/>
            </a:stretch>
          </p:blipFill>
          <p:spPr>
            <a:xfrm>
              <a:off x="10398662" y="5987395"/>
              <a:ext cx="597236" cy="393257"/>
            </a:xfrm>
            <a:prstGeom prst="rect">
              <a:avLst/>
            </a:prstGeom>
            <a:solidFill>
              <a:sysClr val="window" lastClr="FFFFFF"/>
            </a:solidFill>
          </p:spPr>
        </p:pic>
      </p:grpSp>
      <p:pic>
        <p:nvPicPr>
          <p:cNvPr id="113" name="Picture 112"/>
          <p:cNvPicPr>
            <a:picLocks noChangeAspect="1"/>
          </p:cNvPicPr>
          <p:nvPr/>
        </p:nvPicPr>
        <p:blipFill>
          <a:blip r:embed="rId4"/>
          <a:stretch>
            <a:fillRect/>
          </a:stretch>
        </p:blipFill>
        <p:spPr>
          <a:xfrm>
            <a:off x="2856970" y="2979401"/>
            <a:ext cx="630783" cy="733234"/>
          </a:xfrm>
          <a:prstGeom prst="rect">
            <a:avLst/>
          </a:prstGeom>
        </p:spPr>
      </p:pic>
      <p:pic>
        <p:nvPicPr>
          <p:cNvPr id="123" name="Picture 122"/>
          <p:cNvPicPr>
            <a:picLocks noChangeAspect="1"/>
          </p:cNvPicPr>
          <p:nvPr/>
        </p:nvPicPr>
        <p:blipFill>
          <a:blip r:embed="rId4"/>
          <a:stretch>
            <a:fillRect/>
          </a:stretch>
        </p:blipFill>
        <p:spPr>
          <a:xfrm>
            <a:off x="2856970" y="4049154"/>
            <a:ext cx="630783" cy="733234"/>
          </a:xfrm>
          <a:prstGeom prst="rect">
            <a:avLst/>
          </a:prstGeom>
        </p:spPr>
      </p:pic>
      <p:pic>
        <p:nvPicPr>
          <p:cNvPr id="128" name="Picture 127"/>
          <p:cNvPicPr>
            <a:picLocks noChangeAspect="1"/>
          </p:cNvPicPr>
          <p:nvPr/>
        </p:nvPicPr>
        <p:blipFill>
          <a:blip r:embed="rId5"/>
          <a:stretch>
            <a:fillRect/>
          </a:stretch>
        </p:blipFill>
        <p:spPr>
          <a:xfrm>
            <a:off x="4925341" y="3003140"/>
            <a:ext cx="613501" cy="724608"/>
          </a:xfrm>
          <a:prstGeom prst="rect">
            <a:avLst/>
          </a:prstGeom>
        </p:spPr>
      </p:pic>
      <p:pic>
        <p:nvPicPr>
          <p:cNvPr id="131" name="Picture 130"/>
          <p:cNvPicPr>
            <a:picLocks noChangeAspect="1"/>
          </p:cNvPicPr>
          <p:nvPr/>
        </p:nvPicPr>
        <p:blipFill>
          <a:blip r:embed="rId5"/>
          <a:stretch>
            <a:fillRect/>
          </a:stretch>
        </p:blipFill>
        <p:spPr>
          <a:xfrm>
            <a:off x="4951283" y="4022098"/>
            <a:ext cx="613501" cy="724608"/>
          </a:xfrm>
          <a:prstGeom prst="rect">
            <a:avLst/>
          </a:prstGeom>
        </p:spPr>
      </p:pic>
      <p:sp>
        <p:nvSpPr>
          <p:cNvPr id="137" name="Rectangle 136"/>
          <p:cNvSpPr/>
          <p:nvPr/>
        </p:nvSpPr>
        <p:spPr>
          <a:xfrm>
            <a:off x="6761708" y="2859076"/>
            <a:ext cx="1844483" cy="2200937"/>
          </a:xfrm>
          <a:prstGeom prst="rect">
            <a:avLst/>
          </a:prstGeom>
          <a:solidFill>
            <a:srgbClr val="FFC000">
              <a:alpha val="50196"/>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38" name="Picture 137"/>
          <p:cNvPicPr>
            <a:picLocks noChangeAspect="1"/>
          </p:cNvPicPr>
          <p:nvPr/>
        </p:nvPicPr>
        <p:blipFill>
          <a:blip r:embed="rId6"/>
          <a:stretch>
            <a:fillRect/>
          </a:stretch>
        </p:blipFill>
        <p:spPr>
          <a:xfrm>
            <a:off x="7960175" y="3623479"/>
            <a:ext cx="388839" cy="681477"/>
          </a:xfrm>
          <a:prstGeom prst="rect">
            <a:avLst/>
          </a:prstGeom>
        </p:spPr>
      </p:pic>
      <p:sp>
        <p:nvSpPr>
          <p:cNvPr id="144" name="TextBox 67"/>
          <p:cNvSpPr txBox="1"/>
          <p:nvPr/>
        </p:nvSpPr>
        <p:spPr>
          <a:xfrm>
            <a:off x="7648196" y="4715788"/>
            <a:ext cx="84003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a:rPr>
              <a:t>Cluster</a:t>
            </a:r>
          </a:p>
        </p:txBody>
      </p:sp>
      <p:pic>
        <p:nvPicPr>
          <p:cNvPr id="146" name="Picture 145"/>
          <p:cNvPicPr>
            <a:picLocks noChangeAspect="1"/>
          </p:cNvPicPr>
          <p:nvPr/>
        </p:nvPicPr>
        <p:blipFill>
          <a:blip r:embed="rId7"/>
          <a:stretch>
            <a:fillRect/>
          </a:stretch>
        </p:blipFill>
        <p:spPr>
          <a:xfrm>
            <a:off x="9219662" y="2979401"/>
            <a:ext cx="596219" cy="715982"/>
          </a:xfrm>
          <a:prstGeom prst="rect">
            <a:avLst/>
          </a:prstGeom>
        </p:spPr>
      </p:pic>
      <p:pic>
        <p:nvPicPr>
          <p:cNvPr id="161" name="Picture 160"/>
          <p:cNvPicPr>
            <a:picLocks noChangeAspect="1"/>
          </p:cNvPicPr>
          <p:nvPr/>
        </p:nvPicPr>
        <p:blipFill>
          <a:blip r:embed="rId7"/>
          <a:stretch>
            <a:fillRect/>
          </a:stretch>
        </p:blipFill>
        <p:spPr>
          <a:xfrm>
            <a:off x="9219662" y="4022098"/>
            <a:ext cx="596219" cy="715982"/>
          </a:xfrm>
          <a:prstGeom prst="rect">
            <a:avLst/>
          </a:prstGeom>
        </p:spPr>
      </p:pic>
      <p:pic>
        <p:nvPicPr>
          <p:cNvPr id="164" name="Picture 163"/>
          <p:cNvPicPr>
            <a:picLocks noChangeAspect="1"/>
          </p:cNvPicPr>
          <p:nvPr/>
        </p:nvPicPr>
        <p:blipFill>
          <a:blip r:embed="rId8"/>
          <a:stretch>
            <a:fillRect/>
          </a:stretch>
        </p:blipFill>
        <p:spPr>
          <a:xfrm>
            <a:off x="7056973" y="3003140"/>
            <a:ext cx="576585" cy="721664"/>
          </a:xfrm>
          <a:prstGeom prst="rect">
            <a:avLst/>
          </a:prstGeom>
        </p:spPr>
      </p:pic>
      <p:pic>
        <p:nvPicPr>
          <p:cNvPr id="165" name="Picture 164"/>
          <p:cNvPicPr>
            <a:picLocks noChangeAspect="1"/>
          </p:cNvPicPr>
          <p:nvPr/>
        </p:nvPicPr>
        <p:blipFill>
          <a:blip r:embed="rId8"/>
          <a:stretch>
            <a:fillRect/>
          </a:stretch>
        </p:blipFill>
        <p:spPr>
          <a:xfrm>
            <a:off x="7056973" y="4022098"/>
            <a:ext cx="576585" cy="721664"/>
          </a:xfrm>
          <a:prstGeom prst="rect">
            <a:avLst/>
          </a:prstGeom>
        </p:spPr>
      </p:pic>
      <p:grpSp>
        <p:nvGrpSpPr>
          <p:cNvPr id="5" name="Group 4"/>
          <p:cNvGrpSpPr/>
          <p:nvPr/>
        </p:nvGrpSpPr>
        <p:grpSpPr>
          <a:xfrm>
            <a:off x="1294538" y="1241884"/>
            <a:ext cx="10118419" cy="5536029"/>
            <a:chOff x="1294538" y="1241884"/>
            <a:chExt cx="10118419" cy="5536029"/>
          </a:xfrm>
        </p:grpSpPr>
        <p:sp>
          <p:nvSpPr>
            <p:cNvPr id="93" name="Rectangle 92"/>
            <p:cNvSpPr/>
            <p:nvPr/>
          </p:nvSpPr>
          <p:spPr>
            <a:xfrm>
              <a:off x="1616746" y="1636789"/>
              <a:ext cx="9796211" cy="5141124"/>
            </a:xfrm>
            <a:prstGeom prst="rect">
              <a:avLst/>
            </a:prstGeom>
            <a:noFill/>
            <a:ln w="190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6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4538" y="1241884"/>
              <a:ext cx="734341" cy="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1722437" y="1636789"/>
            <a:ext cx="9771099" cy="4908473"/>
            <a:chOff x="1722437" y="1636789"/>
            <a:chExt cx="9771099" cy="4908473"/>
          </a:xfrm>
        </p:grpSpPr>
        <p:sp>
          <p:nvSpPr>
            <p:cNvPr id="173" name="Rectangle 172"/>
            <p:cNvSpPr/>
            <p:nvPr/>
          </p:nvSpPr>
          <p:spPr>
            <a:xfrm>
              <a:off x="1722437" y="1888016"/>
              <a:ext cx="9401724" cy="4657246"/>
            </a:xfrm>
            <a:prstGeom prst="rect">
              <a:avLst/>
            </a:prstGeom>
            <a:noFill/>
            <a:ln w="9525"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grpSp>
          <p:nvGrpSpPr>
            <p:cNvPr id="174" name="Group 173"/>
            <p:cNvGrpSpPr/>
            <p:nvPr/>
          </p:nvGrpSpPr>
          <p:grpSpPr>
            <a:xfrm>
              <a:off x="10714037" y="1636789"/>
              <a:ext cx="779499" cy="779499"/>
              <a:chOff x="671400" y="2849169"/>
              <a:chExt cx="779499" cy="779499"/>
            </a:xfrm>
          </p:grpSpPr>
          <p:pic>
            <p:nvPicPr>
              <p:cNvPr id="175" name="Picture 5" descr="https://cdn0.iconfinder.com/data/icons/iconico-3/1024/33.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400" y="2849169"/>
                <a:ext cx="779499" cy="779499"/>
              </a:xfrm>
              <a:prstGeom prst="rect">
                <a:avLst/>
              </a:prstGeom>
              <a:noFill/>
              <a:extLst>
                <a:ext uri="{909E8E84-426E-40DD-AFC4-6F175D3DCCD1}">
                  <a14:hiddenFill xmlns:a14="http://schemas.microsoft.com/office/drawing/2010/main">
                    <a:solidFill>
                      <a:srgbClr val="FFFFFF"/>
                    </a:solidFill>
                  </a14:hiddenFill>
                </a:ext>
              </a:extLst>
            </p:spPr>
          </p:pic>
          <p:sp>
            <p:nvSpPr>
              <p:cNvPr id="176" name="Oval 175"/>
              <p:cNvSpPr/>
              <p:nvPr/>
            </p:nvSpPr>
            <p:spPr bwMode="auto">
              <a:xfrm>
                <a:off x="919150" y="2990898"/>
                <a:ext cx="280976" cy="280976"/>
              </a:xfrm>
              <a:prstGeom prst="ellipse">
                <a:avLst/>
              </a:prstGeom>
              <a:solidFill>
                <a:srgbClr val="FFFFFF"/>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grpSp>
        <p:nvGrpSpPr>
          <p:cNvPr id="8" name="Group 7"/>
          <p:cNvGrpSpPr/>
          <p:nvPr/>
        </p:nvGrpSpPr>
        <p:grpSpPr>
          <a:xfrm>
            <a:off x="2657607" y="5076005"/>
            <a:ext cx="1144629" cy="602062"/>
            <a:chOff x="2657607" y="5076005"/>
            <a:chExt cx="1144629" cy="602062"/>
          </a:xfrm>
        </p:grpSpPr>
        <p:pic>
          <p:nvPicPr>
            <p:cNvPr id="184" name="Picture 183"/>
            <p:cNvPicPr>
              <a:picLocks noChangeAspect="1"/>
            </p:cNvPicPr>
            <p:nvPr/>
          </p:nvPicPr>
          <p:blipFill>
            <a:blip r:embed="rId12"/>
            <a:stretch>
              <a:fillRect/>
            </a:stretch>
          </p:blipFill>
          <p:spPr>
            <a:xfrm>
              <a:off x="3475037" y="5104136"/>
              <a:ext cx="327199" cy="573931"/>
            </a:xfrm>
            <a:prstGeom prst="rect">
              <a:avLst/>
            </a:prstGeom>
          </p:spPr>
        </p:pic>
        <p:pic>
          <p:nvPicPr>
            <p:cNvPr id="188" name="Picture 187"/>
            <p:cNvPicPr>
              <a:picLocks noChangeAspect="1"/>
            </p:cNvPicPr>
            <p:nvPr/>
          </p:nvPicPr>
          <p:blipFill>
            <a:blip r:embed="rId13"/>
            <a:stretch>
              <a:fillRect/>
            </a:stretch>
          </p:blipFill>
          <p:spPr>
            <a:xfrm>
              <a:off x="2657607" y="5076005"/>
              <a:ext cx="602062" cy="602062"/>
            </a:xfrm>
            <a:prstGeom prst="rect">
              <a:avLst/>
            </a:prstGeom>
          </p:spPr>
        </p:pic>
      </p:grpSp>
      <p:grpSp>
        <p:nvGrpSpPr>
          <p:cNvPr id="4" name="Group 3"/>
          <p:cNvGrpSpPr/>
          <p:nvPr/>
        </p:nvGrpSpPr>
        <p:grpSpPr>
          <a:xfrm>
            <a:off x="8199437" y="5924735"/>
            <a:ext cx="2924724" cy="696588"/>
            <a:chOff x="8199437" y="5924735"/>
            <a:chExt cx="2924724" cy="696588"/>
          </a:xfrm>
        </p:grpSpPr>
        <p:sp>
          <p:nvSpPr>
            <p:cNvPr id="45" name="Rectangle 44"/>
            <p:cNvSpPr/>
            <p:nvPr/>
          </p:nvSpPr>
          <p:spPr bwMode="auto">
            <a:xfrm>
              <a:off x="8199437" y="5924735"/>
              <a:ext cx="2924724" cy="544327"/>
            </a:xfrm>
            <a:prstGeom prst="rect">
              <a:avLst/>
            </a:prstGeom>
            <a:solidFill>
              <a:srgbClr val="FFFF00">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46" name="Picture 45"/>
            <p:cNvPicPr>
              <a:picLocks noChangeAspect="1"/>
            </p:cNvPicPr>
            <p:nvPr/>
          </p:nvPicPr>
          <p:blipFill>
            <a:blip r:embed="rId14">
              <a:clrChange>
                <a:clrFrom>
                  <a:srgbClr val="FFFFFF"/>
                </a:clrFrom>
                <a:clrTo>
                  <a:srgbClr val="FFFFFF">
                    <a:alpha val="0"/>
                  </a:srgbClr>
                </a:clrTo>
              </a:clrChange>
            </a:blip>
            <a:stretch>
              <a:fillRect/>
            </a:stretch>
          </p:blipFill>
          <p:spPr>
            <a:xfrm>
              <a:off x="8243607" y="6052890"/>
              <a:ext cx="521261" cy="437487"/>
            </a:xfrm>
            <a:prstGeom prst="rect">
              <a:avLst/>
            </a:prstGeom>
          </p:spPr>
        </p:pic>
        <p:sp>
          <p:nvSpPr>
            <p:cNvPr id="47" name="TextBox 46"/>
            <p:cNvSpPr txBox="1"/>
            <p:nvPr/>
          </p:nvSpPr>
          <p:spPr>
            <a:xfrm>
              <a:off x="8661646" y="5993459"/>
              <a:ext cx="1215717"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INFRA</a:t>
              </a:r>
            </a:p>
          </p:txBody>
        </p:sp>
      </p:grpSp>
      <p:grpSp>
        <p:nvGrpSpPr>
          <p:cNvPr id="3" name="Group 2"/>
          <p:cNvGrpSpPr/>
          <p:nvPr/>
        </p:nvGrpSpPr>
        <p:grpSpPr>
          <a:xfrm>
            <a:off x="2061928" y="2149313"/>
            <a:ext cx="8153939" cy="4338544"/>
            <a:chOff x="2061928" y="2149313"/>
            <a:chExt cx="8153939" cy="4338544"/>
          </a:xfrm>
        </p:grpSpPr>
        <p:sp>
          <p:nvSpPr>
            <p:cNvPr id="42" name="Rectangle 41"/>
            <p:cNvSpPr/>
            <p:nvPr/>
          </p:nvSpPr>
          <p:spPr bwMode="auto">
            <a:xfrm>
              <a:off x="8970628" y="2276588"/>
              <a:ext cx="1245239" cy="2987592"/>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43" name="Picture 42"/>
            <p:cNvPicPr>
              <a:picLocks noChangeAspect="1"/>
            </p:cNvPicPr>
            <p:nvPr/>
          </p:nvPicPr>
          <p:blipFill>
            <a:blip r:embed="rId14">
              <a:clrChange>
                <a:clrFrom>
                  <a:srgbClr val="FFFFFF"/>
                </a:clrFrom>
                <a:clrTo>
                  <a:srgbClr val="FFFFFF">
                    <a:alpha val="0"/>
                  </a:srgbClr>
                </a:clrTo>
              </a:clrChange>
            </a:blip>
            <a:stretch>
              <a:fillRect/>
            </a:stretch>
          </p:blipFill>
          <p:spPr>
            <a:xfrm>
              <a:off x="9651047" y="2351625"/>
              <a:ext cx="521261" cy="437487"/>
            </a:xfrm>
            <a:prstGeom prst="rect">
              <a:avLst/>
            </a:prstGeom>
          </p:spPr>
        </p:pic>
        <p:sp>
          <p:nvSpPr>
            <p:cNvPr id="44" name="TextBox 43"/>
            <p:cNvSpPr txBox="1"/>
            <p:nvPr/>
          </p:nvSpPr>
          <p:spPr>
            <a:xfrm>
              <a:off x="8982960" y="2163925"/>
              <a:ext cx="784510"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AD</a:t>
              </a:r>
            </a:p>
          </p:txBody>
        </p:sp>
        <p:sp>
          <p:nvSpPr>
            <p:cNvPr id="48" name="Rectangle 47"/>
            <p:cNvSpPr/>
            <p:nvPr/>
          </p:nvSpPr>
          <p:spPr bwMode="auto">
            <a:xfrm>
              <a:off x="6536968" y="2269282"/>
              <a:ext cx="1976185" cy="2987592"/>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49" name="Picture 48"/>
            <p:cNvPicPr>
              <a:picLocks noChangeAspect="1"/>
            </p:cNvPicPr>
            <p:nvPr/>
          </p:nvPicPr>
          <p:blipFill>
            <a:blip r:embed="rId14">
              <a:clrChange>
                <a:clrFrom>
                  <a:srgbClr val="FFFFFF"/>
                </a:clrFrom>
                <a:clrTo>
                  <a:srgbClr val="FFFFFF">
                    <a:alpha val="0"/>
                  </a:srgbClr>
                </a:clrTo>
              </a:clrChange>
            </a:blip>
            <a:stretch>
              <a:fillRect/>
            </a:stretch>
          </p:blipFill>
          <p:spPr>
            <a:xfrm>
              <a:off x="7940560" y="2375210"/>
              <a:ext cx="521261" cy="437487"/>
            </a:xfrm>
            <a:prstGeom prst="rect">
              <a:avLst/>
            </a:prstGeom>
          </p:spPr>
        </p:pic>
        <p:sp>
          <p:nvSpPr>
            <p:cNvPr id="50" name="TextBox 49"/>
            <p:cNvSpPr txBox="1"/>
            <p:nvPr/>
          </p:nvSpPr>
          <p:spPr>
            <a:xfrm>
              <a:off x="6911797" y="2187510"/>
              <a:ext cx="1145186"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DATA</a:t>
              </a:r>
            </a:p>
          </p:txBody>
        </p:sp>
        <p:sp>
          <p:nvSpPr>
            <p:cNvPr id="51" name="Rectangle 50"/>
            <p:cNvSpPr/>
            <p:nvPr/>
          </p:nvSpPr>
          <p:spPr bwMode="auto">
            <a:xfrm>
              <a:off x="4549225" y="2261976"/>
              <a:ext cx="1245239" cy="2987592"/>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2" name="Picture 51"/>
            <p:cNvPicPr>
              <a:picLocks noChangeAspect="1"/>
            </p:cNvPicPr>
            <p:nvPr/>
          </p:nvPicPr>
          <p:blipFill>
            <a:blip r:embed="rId14">
              <a:clrChange>
                <a:clrFrom>
                  <a:srgbClr val="FFFFFF"/>
                </a:clrFrom>
                <a:clrTo>
                  <a:srgbClr val="FFFFFF">
                    <a:alpha val="0"/>
                  </a:srgbClr>
                </a:clrTo>
              </a:clrChange>
            </a:blip>
            <a:stretch>
              <a:fillRect/>
            </a:stretch>
          </p:blipFill>
          <p:spPr>
            <a:xfrm>
              <a:off x="5229644" y="2337013"/>
              <a:ext cx="521261" cy="437487"/>
            </a:xfrm>
            <a:prstGeom prst="rect">
              <a:avLst/>
            </a:prstGeom>
          </p:spPr>
        </p:pic>
        <p:sp>
          <p:nvSpPr>
            <p:cNvPr id="53" name="TextBox 52"/>
            <p:cNvSpPr txBox="1"/>
            <p:nvPr/>
          </p:nvSpPr>
          <p:spPr>
            <a:xfrm>
              <a:off x="4431714" y="2149313"/>
              <a:ext cx="914353"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APP</a:t>
              </a:r>
            </a:p>
          </p:txBody>
        </p:sp>
        <p:sp>
          <p:nvSpPr>
            <p:cNvPr id="57" name="Rectangle 56"/>
            <p:cNvSpPr/>
            <p:nvPr/>
          </p:nvSpPr>
          <p:spPr bwMode="auto">
            <a:xfrm>
              <a:off x="2556997" y="2269281"/>
              <a:ext cx="1245239" cy="2599581"/>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8" name="Picture 57"/>
            <p:cNvPicPr>
              <a:picLocks noChangeAspect="1"/>
            </p:cNvPicPr>
            <p:nvPr/>
          </p:nvPicPr>
          <p:blipFill>
            <a:blip r:embed="rId14">
              <a:clrChange>
                <a:clrFrom>
                  <a:srgbClr val="FFFFFF"/>
                </a:clrFrom>
                <a:clrTo>
                  <a:srgbClr val="FFFFFF">
                    <a:alpha val="0"/>
                  </a:srgbClr>
                </a:clrTo>
              </a:clrChange>
            </a:blip>
            <a:stretch>
              <a:fillRect/>
            </a:stretch>
          </p:blipFill>
          <p:spPr>
            <a:xfrm>
              <a:off x="3237416" y="2341583"/>
              <a:ext cx="521261" cy="392502"/>
            </a:xfrm>
            <a:prstGeom prst="rect">
              <a:avLst/>
            </a:prstGeom>
          </p:spPr>
        </p:pic>
        <p:sp>
          <p:nvSpPr>
            <p:cNvPr id="59" name="TextBox 58"/>
            <p:cNvSpPr txBox="1"/>
            <p:nvPr/>
          </p:nvSpPr>
          <p:spPr>
            <a:xfrm>
              <a:off x="2365748" y="2153882"/>
              <a:ext cx="988091"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WEB</a:t>
              </a:r>
            </a:p>
          </p:txBody>
        </p:sp>
        <p:sp>
          <p:nvSpPr>
            <p:cNvPr id="60" name="Rectangle 59"/>
            <p:cNvSpPr/>
            <p:nvPr/>
          </p:nvSpPr>
          <p:spPr bwMode="auto">
            <a:xfrm>
              <a:off x="2103438" y="4940546"/>
              <a:ext cx="1659793" cy="1474447"/>
            </a:xfrm>
            <a:prstGeom prst="rect">
              <a:avLst/>
            </a:prstGeom>
            <a:solidFill>
              <a:srgbClr val="D83B01">
                <a:alpha val="3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61" name="Picture 60"/>
            <p:cNvPicPr>
              <a:picLocks noChangeAspect="1"/>
            </p:cNvPicPr>
            <p:nvPr/>
          </p:nvPicPr>
          <p:blipFill>
            <a:blip r:embed="rId14">
              <a:clrChange>
                <a:clrFrom>
                  <a:srgbClr val="FFFFFF"/>
                </a:clrFrom>
                <a:clrTo>
                  <a:srgbClr val="FFFFFF">
                    <a:alpha val="0"/>
                  </a:srgbClr>
                </a:clrTo>
              </a:clrChange>
            </a:blip>
            <a:stretch>
              <a:fillRect/>
            </a:stretch>
          </p:blipFill>
          <p:spPr>
            <a:xfrm>
              <a:off x="3239770" y="6047694"/>
              <a:ext cx="521261" cy="392502"/>
            </a:xfrm>
            <a:prstGeom prst="rect">
              <a:avLst/>
            </a:prstGeom>
          </p:spPr>
        </p:pic>
        <p:sp>
          <p:nvSpPr>
            <p:cNvPr id="62" name="TextBox 61"/>
            <p:cNvSpPr txBox="1"/>
            <p:nvPr/>
          </p:nvSpPr>
          <p:spPr>
            <a:xfrm>
              <a:off x="2061928" y="5859993"/>
              <a:ext cx="1294265" cy="627864"/>
            </a:xfrm>
            <a:prstGeom prst="rect">
              <a:avLst/>
            </a:prstGeom>
            <a:noFill/>
          </p:spPr>
          <p:txBody>
            <a:bodyPr wrap="non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effectLst/>
                  <a:uLnTx/>
                  <a:uFillTx/>
                </a:rPr>
                <a:t>MGMT</a:t>
              </a:r>
            </a:p>
          </p:txBody>
        </p:sp>
      </p:grpSp>
    </p:spTree>
    <p:extLst>
      <p:ext uri="{BB962C8B-B14F-4D97-AF65-F5344CB8AC3E}">
        <p14:creationId xmlns:p14="http://schemas.microsoft.com/office/powerpoint/2010/main" val="924395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design Step 1: Resource groups</a:t>
            </a:r>
          </a:p>
        </p:txBody>
      </p:sp>
      <p:graphicFrame>
        <p:nvGraphicFramePr>
          <p:cNvPr id="4" name="Table 3"/>
          <p:cNvGraphicFramePr>
            <a:graphicFrameLocks noGrp="1"/>
          </p:cNvGraphicFramePr>
          <p:nvPr>
            <p:extLst>
              <p:ext uri="{D42A27DB-BD31-4B8C-83A1-F6EECF244321}">
                <p14:modId xmlns:p14="http://schemas.microsoft.com/office/powerpoint/2010/main" val="274307694"/>
              </p:ext>
            </p:extLst>
          </p:nvPr>
        </p:nvGraphicFramePr>
        <p:xfrm>
          <a:off x="5761038" y="1294559"/>
          <a:ext cx="5638799" cy="5132940"/>
        </p:xfrm>
        <a:graphic>
          <a:graphicData uri="http://schemas.openxmlformats.org/drawingml/2006/table">
            <a:tbl>
              <a:tblPr firstRow="1" bandRow="1">
                <a:tableStyleId>{5C22544A-7EE6-4342-B048-85BDC9FD1C3A}</a:tableStyleId>
              </a:tblPr>
              <a:tblGrid>
                <a:gridCol w="1627992">
                  <a:extLst>
                    <a:ext uri="{9D8B030D-6E8A-4147-A177-3AD203B41FA5}">
                      <a16:colId xmlns:a16="http://schemas.microsoft.com/office/drawing/2014/main" val="3240754139"/>
                    </a:ext>
                  </a:extLst>
                </a:gridCol>
                <a:gridCol w="1588728">
                  <a:extLst>
                    <a:ext uri="{9D8B030D-6E8A-4147-A177-3AD203B41FA5}">
                      <a16:colId xmlns:a16="http://schemas.microsoft.com/office/drawing/2014/main" val="950105847"/>
                    </a:ext>
                  </a:extLst>
                </a:gridCol>
                <a:gridCol w="2422079">
                  <a:extLst>
                    <a:ext uri="{9D8B030D-6E8A-4147-A177-3AD203B41FA5}">
                      <a16:colId xmlns:a16="http://schemas.microsoft.com/office/drawing/2014/main" val="1140480396"/>
                    </a:ext>
                  </a:extLst>
                </a:gridCol>
              </a:tblGrid>
              <a:tr h="365760">
                <a:tc>
                  <a:txBody>
                    <a:bodyPr/>
                    <a:lstStyle/>
                    <a:p>
                      <a:r>
                        <a:rPr lang="en-US" dirty="0"/>
                        <a:t>VM name</a:t>
                      </a:r>
                    </a:p>
                  </a:txBody>
                  <a:tcPr/>
                </a:tc>
                <a:tc>
                  <a:txBody>
                    <a:bodyPr/>
                    <a:lstStyle/>
                    <a:p>
                      <a:pPr algn="ctr"/>
                      <a:r>
                        <a:rPr lang="en-US" dirty="0"/>
                        <a:t>Location</a:t>
                      </a:r>
                    </a:p>
                  </a:txBody>
                  <a:tcPr/>
                </a:tc>
                <a:tc>
                  <a:txBody>
                    <a:bodyPr/>
                    <a:lstStyle/>
                    <a:p>
                      <a:pPr algn="ctr"/>
                      <a:r>
                        <a:rPr lang="en-US" dirty="0"/>
                        <a:t>Resource group</a:t>
                      </a:r>
                    </a:p>
                  </a:txBody>
                  <a:tcPr/>
                </a:tc>
                <a:extLst>
                  <a:ext uri="{0D108BD9-81ED-4DB2-BD59-A6C34878D82A}">
                    <a16:rowId xmlns:a16="http://schemas.microsoft.com/office/drawing/2014/main" val="3191157107"/>
                  </a:ext>
                </a:extLst>
              </a:tr>
              <a:tr h="433380">
                <a:tc>
                  <a:txBody>
                    <a:bodyPr/>
                    <a:lstStyle/>
                    <a:p>
                      <a:r>
                        <a:rPr lang="en-US" dirty="0"/>
                        <a:t>JB</a:t>
                      </a:r>
                    </a:p>
                  </a:txBody>
                  <a:tcPr/>
                </a:tc>
                <a:tc>
                  <a:txBody>
                    <a:bodyPr/>
                    <a:lstStyle/>
                    <a:p>
                      <a:pPr algn="ctr"/>
                      <a:r>
                        <a:rPr lang="en-US" dirty="0"/>
                        <a:t>East US 2</a:t>
                      </a:r>
                    </a:p>
                  </a:txBody>
                  <a:tcPr/>
                </a:tc>
                <a:tc>
                  <a:txBody>
                    <a:bodyPr/>
                    <a:lstStyle/>
                    <a:p>
                      <a:pPr algn="ctr"/>
                      <a:r>
                        <a:rPr lang="en-US" dirty="0"/>
                        <a:t>CUST1-MGMT</a:t>
                      </a:r>
                    </a:p>
                  </a:txBody>
                  <a:tcPr/>
                </a:tc>
                <a:extLst>
                  <a:ext uri="{0D108BD9-81ED-4DB2-BD59-A6C34878D82A}">
                    <a16:rowId xmlns:a16="http://schemas.microsoft.com/office/drawing/2014/main" val="2188766239"/>
                  </a:ext>
                </a:extLst>
              </a:tr>
              <a:tr h="433380">
                <a:tc>
                  <a:txBody>
                    <a:bodyPr/>
                    <a:lstStyle/>
                    <a:p>
                      <a:r>
                        <a:rPr lang="en-US" dirty="0"/>
                        <a:t>MON</a:t>
                      </a: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dirty="0"/>
                        <a:t>East US 2</a:t>
                      </a:r>
                    </a:p>
                  </a:txBody>
                  <a:tcPr/>
                </a:tc>
                <a:tc>
                  <a:txBody>
                    <a:bodyPr/>
                    <a:lstStyle/>
                    <a:p>
                      <a:pPr algn="ctr"/>
                      <a:r>
                        <a:rPr lang="en-US" dirty="0"/>
                        <a:t>CUST1-MGMT</a:t>
                      </a:r>
                    </a:p>
                  </a:txBody>
                  <a:tcPr/>
                </a:tc>
                <a:extLst>
                  <a:ext uri="{0D108BD9-81ED-4DB2-BD59-A6C34878D82A}">
                    <a16:rowId xmlns:a16="http://schemas.microsoft.com/office/drawing/2014/main" val="2636021591"/>
                  </a:ext>
                </a:extLst>
              </a:tr>
              <a:tr h="433380">
                <a:tc>
                  <a:txBody>
                    <a:bodyPr/>
                    <a:lstStyle/>
                    <a:p>
                      <a:r>
                        <a:rPr lang="en-US" dirty="0"/>
                        <a:t>DC1</a:t>
                      </a:r>
                    </a:p>
                  </a:txBody>
                  <a:tcPr/>
                </a:tc>
                <a:tc>
                  <a:txBody>
                    <a:bodyPr/>
                    <a:lstStyle/>
                    <a:p>
                      <a:pPr algn="ctr"/>
                      <a:r>
                        <a:rPr lang="en-US" dirty="0"/>
                        <a:t>East US 2</a:t>
                      </a:r>
                    </a:p>
                  </a:txBody>
                  <a:tcPr/>
                </a:tc>
                <a:tc>
                  <a:txBody>
                    <a:bodyPr/>
                    <a:lstStyle/>
                    <a:p>
                      <a:pPr algn="ctr"/>
                      <a:r>
                        <a:rPr lang="en-US" dirty="0"/>
                        <a:t>CUST1-AD</a:t>
                      </a:r>
                    </a:p>
                  </a:txBody>
                  <a:tcPr/>
                </a:tc>
                <a:extLst>
                  <a:ext uri="{0D108BD9-81ED-4DB2-BD59-A6C34878D82A}">
                    <a16:rowId xmlns:a16="http://schemas.microsoft.com/office/drawing/2014/main" val="2411756387"/>
                  </a:ext>
                </a:extLst>
              </a:tr>
              <a:tr h="433380">
                <a:tc>
                  <a:txBody>
                    <a:bodyPr/>
                    <a:lstStyle/>
                    <a:p>
                      <a:r>
                        <a:rPr lang="en-US" dirty="0"/>
                        <a:t>DC2</a:t>
                      </a:r>
                    </a:p>
                  </a:txBody>
                  <a:tcPr/>
                </a:tc>
                <a:tc>
                  <a:txBody>
                    <a:bodyPr/>
                    <a:lstStyle/>
                    <a:p>
                      <a:pPr algn="ctr"/>
                      <a:r>
                        <a:rPr lang="en-US" dirty="0"/>
                        <a:t>East US 2</a:t>
                      </a:r>
                    </a:p>
                  </a:txBody>
                  <a:tcPr/>
                </a:tc>
                <a:tc>
                  <a:txBody>
                    <a:bodyPr/>
                    <a:lstStyle/>
                    <a:p>
                      <a:pPr algn="ctr"/>
                      <a:r>
                        <a:rPr lang="en-US" dirty="0"/>
                        <a:t>CUST1-AD</a:t>
                      </a:r>
                    </a:p>
                  </a:txBody>
                  <a:tcPr/>
                </a:tc>
                <a:extLst>
                  <a:ext uri="{0D108BD9-81ED-4DB2-BD59-A6C34878D82A}">
                    <a16:rowId xmlns:a16="http://schemas.microsoft.com/office/drawing/2014/main" val="25331416"/>
                  </a:ext>
                </a:extLst>
              </a:tr>
              <a:tr h="433380">
                <a:tc>
                  <a:txBody>
                    <a:bodyPr/>
                    <a:lstStyle/>
                    <a:p>
                      <a:r>
                        <a:rPr lang="en-US" dirty="0"/>
                        <a:t>SQL1</a:t>
                      </a:r>
                    </a:p>
                  </a:txBody>
                  <a:tcPr/>
                </a:tc>
                <a:tc>
                  <a:txBody>
                    <a:bodyPr/>
                    <a:lstStyle/>
                    <a:p>
                      <a:pPr algn="ctr"/>
                      <a:r>
                        <a:rPr lang="en-US" dirty="0"/>
                        <a:t>East US 2</a:t>
                      </a:r>
                    </a:p>
                  </a:txBody>
                  <a:tcPr/>
                </a:tc>
                <a:tc>
                  <a:txBody>
                    <a:bodyPr/>
                    <a:lstStyle/>
                    <a:p>
                      <a:pPr algn="ctr"/>
                      <a:r>
                        <a:rPr lang="en-US" dirty="0"/>
                        <a:t>CUST1-DATA</a:t>
                      </a:r>
                    </a:p>
                  </a:txBody>
                  <a:tcPr/>
                </a:tc>
                <a:extLst>
                  <a:ext uri="{0D108BD9-81ED-4DB2-BD59-A6C34878D82A}">
                    <a16:rowId xmlns:a16="http://schemas.microsoft.com/office/drawing/2014/main" val="760663941"/>
                  </a:ext>
                </a:extLst>
              </a:tr>
              <a:tr h="433380">
                <a:tc>
                  <a:txBody>
                    <a:bodyPr/>
                    <a:lstStyle/>
                    <a:p>
                      <a:r>
                        <a:rPr lang="en-US" dirty="0"/>
                        <a:t>SQL2</a:t>
                      </a:r>
                    </a:p>
                  </a:txBody>
                  <a:tcPr/>
                </a:tc>
                <a:tc>
                  <a:txBody>
                    <a:bodyPr/>
                    <a:lstStyle/>
                    <a:p>
                      <a:pPr algn="ctr"/>
                      <a:r>
                        <a:rPr lang="en-US" dirty="0"/>
                        <a:t>East US 2</a:t>
                      </a: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dirty="0"/>
                        <a:t>CUST1-DATA</a:t>
                      </a:r>
                    </a:p>
                  </a:txBody>
                  <a:tcPr/>
                </a:tc>
                <a:extLst>
                  <a:ext uri="{0D108BD9-81ED-4DB2-BD59-A6C34878D82A}">
                    <a16:rowId xmlns:a16="http://schemas.microsoft.com/office/drawing/2014/main" val="1174601219"/>
                  </a:ext>
                </a:extLst>
              </a:tr>
              <a:tr h="433380">
                <a:tc>
                  <a:txBody>
                    <a:bodyPr/>
                    <a:lstStyle/>
                    <a:p>
                      <a:r>
                        <a:rPr lang="en-US" dirty="0"/>
                        <a:t>MN1</a:t>
                      </a:r>
                    </a:p>
                  </a:txBody>
                  <a:tcPr/>
                </a:tc>
                <a:tc>
                  <a:txBody>
                    <a:bodyPr/>
                    <a:lstStyle/>
                    <a:p>
                      <a:pPr algn="ctr"/>
                      <a:r>
                        <a:rPr lang="en-US" dirty="0"/>
                        <a:t>East US 2</a:t>
                      </a:r>
                    </a:p>
                  </a:txBody>
                  <a:tcPr/>
                </a:tc>
                <a:tc>
                  <a:txBody>
                    <a:bodyPr/>
                    <a:lstStyle/>
                    <a:p>
                      <a:pPr algn="ctr"/>
                      <a:r>
                        <a:rPr lang="en-US" dirty="0"/>
                        <a:t>CUST1-DATA</a:t>
                      </a:r>
                    </a:p>
                  </a:txBody>
                  <a:tcPr/>
                </a:tc>
                <a:extLst>
                  <a:ext uri="{0D108BD9-81ED-4DB2-BD59-A6C34878D82A}">
                    <a16:rowId xmlns:a16="http://schemas.microsoft.com/office/drawing/2014/main" val="1038664310"/>
                  </a:ext>
                </a:extLst>
              </a:tr>
              <a:tr h="433380">
                <a:tc>
                  <a:txBody>
                    <a:bodyPr/>
                    <a:lstStyle/>
                    <a:p>
                      <a:r>
                        <a:rPr lang="en-US" dirty="0"/>
                        <a:t>APP1</a:t>
                      </a:r>
                    </a:p>
                  </a:txBody>
                  <a:tcPr/>
                </a:tc>
                <a:tc>
                  <a:txBody>
                    <a:bodyPr/>
                    <a:lstStyle/>
                    <a:p>
                      <a:pPr algn="ctr"/>
                      <a:r>
                        <a:rPr lang="en-US" dirty="0"/>
                        <a:t>East US 2</a:t>
                      </a:r>
                    </a:p>
                  </a:txBody>
                  <a:tcPr/>
                </a:tc>
                <a:tc>
                  <a:txBody>
                    <a:bodyPr/>
                    <a:lstStyle/>
                    <a:p>
                      <a:pPr algn="ctr"/>
                      <a:r>
                        <a:rPr lang="en-US" dirty="0"/>
                        <a:t>CUST1-APP</a:t>
                      </a:r>
                    </a:p>
                  </a:txBody>
                  <a:tcPr/>
                </a:tc>
                <a:extLst>
                  <a:ext uri="{0D108BD9-81ED-4DB2-BD59-A6C34878D82A}">
                    <a16:rowId xmlns:a16="http://schemas.microsoft.com/office/drawing/2014/main" val="725665024"/>
                  </a:ext>
                </a:extLst>
              </a:tr>
              <a:tr h="433380">
                <a:tc>
                  <a:txBody>
                    <a:bodyPr/>
                    <a:lstStyle/>
                    <a:p>
                      <a:r>
                        <a:rPr lang="en-US" dirty="0"/>
                        <a:t>APP2</a:t>
                      </a:r>
                    </a:p>
                  </a:txBody>
                  <a:tcPr/>
                </a:tc>
                <a:tc>
                  <a:txBody>
                    <a:bodyPr/>
                    <a:lstStyle/>
                    <a:p>
                      <a:pPr algn="ctr"/>
                      <a:r>
                        <a:rPr lang="en-US" dirty="0"/>
                        <a:t>East US 2</a:t>
                      </a:r>
                    </a:p>
                  </a:txBody>
                  <a:tcPr/>
                </a:tc>
                <a:tc>
                  <a:txBody>
                    <a:bodyPr/>
                    <a:lstStyle/>
                    <a:p>
                      <a:pPr algn="ctr"/>
                      <a:r>
                        <a:rPr lang="en-US" dirty="0"/>
                        <a:t>CUST1-APP</a:t>
                      </a:r>
                    </a:p>
                  </a:txBody>
                  <a:tcPr/>
                </a:tc>
                <a:extLst>
                  <a:ext uri="{0D108BD9-81ED-4DB2-BD59-A6C34878D82A}">
                    <a16:rowId xmlns:a16="http://schemas.microsoft.com/office/drawing/2014/main" val="1857171603"/>
                  </a:ext>
                </a:extLst>
              </a:tr>
              <a:tr h="433380">
                <a:tc>
                  <a:txBody>
                    <a:bodyPr/>
                    <a:lstStyle/>
                    <a:p>
                      <a:r>
                        <a:rPr lang="en-US" dirty="0"/>
                        <a:t>WEB1</a:t>
                      </a:r>
                    </a:p>
                  </a:txBody>
                  <a:tcPr/>
                </a:tc>
                <a:tc>
                  <a:txBody>
                    <a:bodyPr/>
                    <a:lstStyle/>
                    <a:p>
                      <a:pPr algn="ctr"/>
                      <a:r>
                        <a:rPr lang="en-US" dirty="0"/>
                        <a:t>East US 2</a:t>
                      </a:r>
                    </a:p>
                  </a:txBody>
                  <a:tcPr/>
                </a:tc>
                <a:tc>
                  <a:txBody>
                    <a:bodyPr/>
                    <a:lstStyle/>
                    <a:p>
                      <a:pPr algn="ctr"/>
                      <a:r>
                        <a:rPr lang="en-US" dirty="0"/>
                        <a:t>CUST1-WEB</a:t>
                      </a:r>
                    </a:p>
                  </a:txBody>
                  <a:tcPr/>
                </a:tc>
                <a:extLst>
                  <a:ext uri="{0D108BD9-81ED-4DB2-BD59-A6C34878D82A}">
                    <a16:rowId xmlns:a16="http://schemas.microsoft.com/office/drawing/2014/main" val="1251246156"/>
                  </a:ext>
                </a:extLst>
              </a:tr>
              <a:tr h="433380">
                <a:tc>
                  <a:txBody>
                    <a:bodyPr/>
                    <a:lstStyle/>
                    <a:p>
                      <a:r>
                        <a:rPr lang="en-US" dirty="0"/>
                        <a:t>WEB2</a:t>
                      </a:r>
                    </a:p>
                  </a:txBody>
                  <a:tcPr/>
                </a:tc>
                <a:tc>
                  <a:txBody>
                    <a:bodyPr/>
                    <a:lstStyle/>
                    <a:p>
                      <a:pPr algn="ctr"/>
                      <a:r>
                        <a:rPr lang="en-US" dirty="0"/>
                        <a:t>East US 2</a:t>
                      </a:r>
                    </a:p>
                  </a:txBody>
                  <a:tcPr/>
                </a:tc>
                <a:tc>
                  <a:txBody>
                    <a:bodyPr/>
                    <a:lstStyle/>
                    <a:p>
                      <a:pPr algn="ctr"/>
                      <a:r>
                        <a:rPr lang="en-US" dirty="0"/>
                        <a:t>CUST1-WEB</a:t>
                      </a:r>
                    </a:p>
                  </a:txBody>
                  <a:tcPr/>
                </a:tc>
                <a:extLst>
                  <a:ext uri="{0D108BD9-81ED-4DB2-BD59-A6C34878D82A}">
                    <a16:rowId xmlns:a16="http://schemas.microsoft.com/office/drawing/2014/main" val="4171609324"/>
                  </a:ext>
                </a:extLst>
              </a:tr>
            </a:tbl>
          </a:graphicData>
        </a:graphic>
      </p:graphicFrame>
      <p:sp>
        <p:nvSpPr>
          <p:cNvPr id="6" name="Text Placeholder 5"/>
          <p:cNvSpPr txBox="1">
            <a:spLocks/>
          </p:cNvSpPr>
          <p:nvPr/>
        </p:nvSpPr>
        <p:spPr>
          <a:xfrm>
            <a:off x="274638" y="1212850"/>
            <a:ext cx="4800599" cy="384720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Separate resource groups for the infrastructure (CUST1-INFRA), the tiers, and the management VMs</a:t>
            </a:r>
          </a:p>
          <a:p>
            <a:pPr lvl="1"/>
            <a:endParaRPr lang="en-US" dirty="0"/>
          </a:p>
        </p:txBody>
      </p:sp>
    </p:spTree>
    <p:extLst>
      <p:ext uri="{BB962C8B-B14F-4D97-AF65-F5344CB8AC3E}">
        <p14:creationId xmlns:p14="http://schemas.microsoft.com/office/powerpoint/2010/main" val="20338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design Step 2: Connectivity</a:t>
            </a:r>
          </a:p>
        </p:txBody>
      </p:sp>
      <p:sp>
        <p:nvSpPr>
          <p:cNvPr id="6" name="Text Placeholder 5"/>
          <p:cNvSpPr>
            <a:spLocks noGrp="1"/>
          </p:cNvSpPr>
          <p:nvPr>
            <p:ph type="body" sz="quarter" idx="10"/>
          </p:nvPr>
        </p:nvSpPr>
        <p:spPr>
          <a:xfrm>
            <a:off x="274638" y="1212850"/>
            <a:ext cx="11887200" cy="2923877"/>
          </a:xfrm>
        </p:spPr>
        <p:txBody>
          <a:bodyPr/>
          <a:lstStyle/>
          <a:p>
            <a:r>
              <a:rPr lang="en-US" dirty="0"/>
              <a:t>One </a:t>
            </a:r>
            <a:r>
              <a:rPr lang="en-US"/>
              <a:t>VNet</a:t>
            </a:r>
            <a:r>
              <a:rPr lang="en-US" dirty="0"/>
              <a:t> needed to host the LOB app for a customer</a:t>
            </a:r>
          </a:p>
          <a:p>
            <a:pPr lvl="1"/>
            <a:r>
              <a:rPr lang="en-US" dirty="0"/>
              <a:t>Type: cloud-only</a:t>
            </a:r>
          </a:p>
          <a:p>
            <a:pPr lvl="1"/>
            <a:r>
              <a:rPr lang="en-US" dirty="0"/>
              <a:t>Address space: 10.0.0.0/16</a:t>
            </a:r>
          </a:p>
          <a:p>
            <a:pPr lvl="1"/>
            <a:r>
              <a:rPr lang="en-US" dirty="0"/>
              <a:t>Subnets: Management and one for each tier, using 10.0.1.0/24 (AD), 10.0.2.0/24 (DATA), 10.0.3.0/24 (APP), 10.0.4.0/24 (WEB), and 10.0.5.0/24 (MGMT)</a:t>
            </a:r>
          </a:p>
          <a:p>
            <a:pPr lvl="1"/>
            <a:r>
              <a:rPr lang="en-US" dirty="0"/>
              <a:t>DNS configuration: The Windows Server AD </a:t>
            </a:r>
            <a:br>
              <a:rPr lang="en-US" dirty="0"/>
            </a:br>
            <a:r>
              <a:rPr lang="en-US" dirty="0"/>
              <a:t>DCs are also DNS servers, forwarding to </a:t>
            </a:r>
            <a:br>
              <a:rPr lang="en-US" dirty="0"/>
            </a:br>
            <a:r>
              <a:rPr lang="en-US" dirty="0"/>
              <a:t>Internet root servers</a:t>
            </a:r>
          </a:p>
        </p:txBody>
      </p:sp>
      <p:pic>
        <p:nvPicPr>
          <p:cNvPr id="3" name="Picture 2"/>
          <p:cNvPicPr>
            <a:picLocks noChangeAspect="1"/>
          </p:cNvPicPr>
          <p:nvPr/>
        </p:nvPicPr>
        <p:blipFill>
          <a:blip r:embed="rId3"/>
          <a:stretch>
            <a:fillRect/>
          </a:stretch>
        </p:blipFill>
        <p:spPr>
          <a:xfrm>
            <a:off x="5405271" y="3268662"/>
            <a:ext cx="6577708" cy="3577833"/>
          </a:xfrm>
          <a:prstGeom prst="rect">
            <a:avLst/>
          </a:prstGeom>
        </p:spPr>
      </p:pic>
    </p:spTree>
    <p:extLst>
      <p:ext uri="{BB962C8B-B14F-4D97-AF65-F5344CB8AC3E}">
        <p14:creationId xmlns:p14="http://schemas.microsoft.com/office/powerpoint/2010/main" val="30575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design Step 2: Connectivity</a:t>
            </a:r>
          </a:p>
        </p:txBody>
      </p:sp>
      <p:sp>
        <p:nvSpPr>
          <p:cNvPr id="2" name="Text Placeholder 1"/>
          <p:cNvSpPr>
            <a:spLocks noGrp="1"/>
          </p:cNvSpPr>
          <p:nvPr>
            <p:ph type="body" sz="quarter" idx="10"/>
          </p:nvPr>
        </p:nvSpPr>
        <p:spPr>
          <a:xfrm>
            <a:off x="274638" y="1212850"/>
            <a:ext cx="4800599" cy="2400657"/>
          </a:xfrm>
        </p:spPr>
        <p:txBody>
          <a:bodyPr/>
          <a:lstStyle/>
          <a:p>
            <a:r>
              <a:rPr lang="en-US" dirty="0"/>
              <a:t>Example for an East Coast-based customer of Wingtip Financial Services</a:t>
            </a:r>
          </a:p>
        </p:txBody>
      </p:sp>
      <p:graphicFrame>
        <p:nvGraphicFramePr>
          <p:cNvPr id="4" name="Table 3"/>
          <p:cNvGraphicFramePr>
            <a:graphicFrameLocks noGrp="1"/>
          </p:cNvGraphicFramePr>
          <p:nvPr>
            <p:extLst>
              <p:ext uri="{D42A27DB-BD31-4B8C-83A1-F6EECF244321}">
                <p14:modId xmlns:p14="http://schemas.microsoft.com/office/powerpoint/2010/main" val="2749203730"/>
              </p:ext>
            </p:extLst>
          </p:nvPr>
        </p:nvGraphicFramePr>
        <p:xfrm>
          <a:off x="6065838" y="1294559"/>
          <a:ext cx="5714999" cy="5132940"/>
        </p:xfrm>
        <a:graphic>
          <a:graphicData uri="http://schemas.openxmlformats.org/drawingml/2006/table">
            <a:tbl>
              <a:tblPr firstRow="1" bandRow="1">
                <a:tableStyleId>{5C22544A-7EE6-4342-B048-85BDC9FD1C3A}</a:tableStyleId>
              </a:tblPr>
              <a:tblGrid>
                <a:gridCol w="1569054">
                  <a:extLst>
                    <a:ext uri="{9D8B030D-6E8A-4147-A177-3AD203B41FA5}">
                      <a16:colId xmlns:a16="http://schemas.microsoft.com/office/drawing/2014/main" val="3240754139"/>
                    </a:ext>
                  </a:extLst>
                </a:gridCol>
                <a:gridCol w="2334392">
                  <a:extLst>
                    <a:ext uri="{9D8B030D-6E8A-4147-A177-3AD203B41FA5}">
                      <a16:colId xmlns:a16="http://schemas.microsoft.com/office/drawing/2014/main" val="1140480396"/>
                    </a:ext>
                  </a:extLst>
                </a:gridCol>
                <a:gridCol w="1811553">
                  <a:extLst>
                    <a:ext uri="{9D8B030D-6E8A-4147-A177-3AD203B41FA5}">
                      <a16:colId xmlns:a16="http://schemas.microsoft.com/office/drawing/2014/main" val="2094577494"/>
                    </a:ext>
                  </a:extLst>
                </a:gridCol>
              </a:tblGrid>
              <a:tr h="365760">
                <a:tc>
                  <a:txBody>
                    <a:bodyPr/>
                    <a:lstStyle/>
                    <a:p>
                      <a:r>
                        <a:rPr lang="en-US" dirty="0"/>
                        <a:t>VM name</a:t>
                      </a:r>
                    </a:p>
                  </a:txBody>
                  <a:tcPr/>
                </a:tc>
                <a:tc>
                  <a:txBody>
                    <a:bodyPr/>
                    <a:lstStyle/>
                    <a:p>
                      <a:pPr algn="ctr"/>
                      <a:r>
                        <a:rPr lang="en-US" dirty="0"/>
                        <a:t>Virtual network</a:t>
                      </a:r>
                    </a:p>
                  </a:txBody>
                  <a:tcPr/>
                </a:tc>
                <a:tc>
                  <a:txBody>
                    <a:bodyPr/>
                    <a:lstStyle/>
                    <a:p>
                      <a:pPr algn="ctr"/>
                      <a:r>
                        <a:rPr lang="en-US" dirty="0"/>
                        <a:t>Subnet</a:t>
                      </a:r>
                    </a:p>
                  </a:txBody>
                  <a:tcPr/>
                </a:tc>
                <a:extLst>
                  <a:ext uri="{0D108BD9-81ED-4DB2-BD59-A6C34878D82A}">
                    <a16:rowId xmlns:a16="http://schemas.microsoft.com/office/drawing/2014/main" val="3191157107"/>
                  </a:ext>
                </a:extLst>
              </a:tr>
              <a:tr h="433380">
                <a:tc>
                  <a:txBody>
                    <a:bodyPr/>
                    <a:lstStyle/>
                    <a:p>
                      <a:r>
                        <a:rPr lang="en-US" dirty="0"/>
                        <a:t>JB</a:t>
                      </a:r>
                    </a:p>
                  </a:txBody>
                  <a:tcPr/>
                </a:tc>
                <a:tc>
                  <a:txBody>
                    <a:bodyPr/>
                    <a:lstStyle/>
                    <a:p>
                      <a:pPr algn="ctr"/>
                      <a:r>
                        <a:rPr lang="en-US" dirty="0"/>
                        <a:t>WFE-CUST1</a:t>
                      </a:r>
                    </a:p>
                  </a:txBody>
                  <a:tcPr/>
                </a:tc>
                <a:tc>
                  <a:txBody>
                    <a:bodyPr/>
                    <a:lstStyle/>
                    <a:p>
                      <a:pPr algn="ctr"/>
                      <a:r>
                        <a:rPr lang="en-US" dirty="0"/>
                        <a:t>MGMT</a:t>
                      </a:r>
                    </a:p>
                  </a:txBody>
                  <a:tcPr/>
                </a:tc>
                <a:extLst>
                  <a:ext uri="{0D108BD9-81ED-4DB2-BD59-A6C34878D82A}">
                    <a16:rowId xmlns:a16="http://schemas.microsoft.com/office/drawing/2014/main" val="2188766239"/>
                  </a:ext>
                </a:extLst>
              </a:tr>
              <a:tr h="433380">
                <a:tc>
                  <a:txBody>
                    <a:bodyPr/>
                    <a:lstStyle/>
                    <a:p>
                      <a:r>
                        <a:rPr lang="en-US" dirty="0"/>
                        <a:t>MON</a:t>
                      </a:r>
                    </a:p>
                  </a:txBody>
                  <a:tcPr/>
                </a:tc>
                <a:tc>
                  <a:txBody>
                    <a:bodyPr/>
                    <a:lstStyle/>
                    <a:p>
                      <a:pPr algn="ctr"/>
                      <a:r>
                        <a:rPr lang="en-US" dirty="0"/>
                        <a:t>WFE-CUST1</a:t>
                      </a:r>
                    </a:p>
                  </a:txBody>
                  <a:tcPr/>
                </a:tc>
                <a:tc>
                  <a:txBody>
                    <a:bodyPr/>
                    <a:lstStyle/>
                    <a:p>
                      <a:pPr algn="ctr"/>
                      <a:r>
                        <a:rPr lang="en-US" dirty="0"/>
                        <a:t>MGMT</a:t>
                      </a:r>
                    </a:p>
                  </a:txBody>
                  <a:tcPr/>
                </a:tc>
                <a:extLst>
                  <a:ext uri="{0D108BD9-81ED-4DB2-BD59-A6C34878D82A}">
                    <a16:rowId xmlns:a16="http://schemas.microsoft.com/office/drawing/2014/main" val="2636021591"/>
                  </a:ext>
                </a:extLst>
              </a:tr>
              <a:tr h="433380">
                <a:tc>
                  <a:txBody>
                    <a:bodyPr/>
                    <a:lstStyle/>
                    <a:p>
                      <a:r>
                        <a:rPr lang="en-US" dirty="0"/>
                        <a:t>DC1</a:t>
                      </a:r>
                    </a:p>
                  </a:txBody>
                  <a:tcPr/>
                </a:tc>
                <a:tc>
                  <a:txBody>
                    <a:bodyPr/>
                    <a:lstStyle/>
                    <a:p>
                      <a:pPr algn="ctr"/>
                      <a:r>
                        <a:rPr lang="en-US" dirty="0"/>
                        <a:t>WFE-CUST1</a:t>
                      </a:r>
                    </a:p>
                  </a:txBody>
                  <a:tcPr/>
                </a:tc>
                <a:tc>
                  <a:txBody>
                    <a:bodyPr/>
                    <a:lstStyle/>
                    <a:p>
                      <a:pPr algn="ctr"/>
                      <a:r>
                        <a:rPr lang="en-US" dirty="0"/>
                        <a:t>IDENT</a:t>
                      </a:r>
                    </a:p>
                  </a:txBody>
                  <a:tcPr/>
                </a:tc>
                <a:extLst>
                  <a:ext uri="{0D108BD9-81ED-4DB2-BD59-A6C34878D82A}">
                    <a16:rowId xmlns:a16="http://schemas.microsoft.com/office/drawing/2014/main" val="2411756387"/>
                  </a:ext>
                </a:extLst>
              </a:tr>
              <a:tr h="433380">
                <a:tc>
                  <a:txBody>
                    <a:bodyPr/>
                    <a:lstStyle/>
                    <a:p>
                      <a:r>
                        <a:rPr lang="en-US" dirty="0"/>
                        <a:t>DC2</a:t>
                      </a:r>
                    </a:p>
                  </a:txBody>
                  <a:tcPr/>
                </a:tc>
                <a:tc>
                  <a:txBody>
                    <a:bodyPr/>
                    <a:lstStyle/>
                    <a:p>
                      <a:pPr algn="ctr"/>
                      <a:r>
                        <a:rPr lang="en-US" dirty="0"/>
                        <a:t>WFE-CUST1</a:t>
                      </a:r>
                    </a:p>
                  </a:txBody>
                  <a:tcPr/>
                </a:tc>
                <a:tc>
                  <a:txBody>
                    <a:bodyPr/>
                    <a:lstStyle/>
                    <a:p>
                      <a:pPr algn="ctr"/>
                      <a:r>
                        <a:rPr lang="en-US" dirty="0"/>
                        <a:t>IDENT</a:t>
                      </a:r>
                    </a:p>
                  </a:txBody>
                  <a:tcPr/>
                </a:tc>
                <a:extLst>
                  <a:ext uri="{0D108BD9-81ED-4DB2-BD59-A6C34878D82A}">
                    <a16:rowId xmlns:a16="http://schemas.microsoft.com/office/drawing/2014/main" val="25331416"/>
                  </a:ext>
                </a:extLst>
              </a:tr>
              <a:tr h="433380">
                <a:tc>
                  <a:txBody>
                    <a:bodyPr/>
                    <a:lstStyle/>
                    <a:p>
                      <a:r>
                        <a:rPr lang="en-US" dirty="0"/>
                        <a:t>SQL1</a:t>
                      </a:r>
                    </a:p>
                  </a:txBody>
                  <a:tcPr/>
                </a:tc>
                <a:tc>
                  <a:txBody>
                    <a:bodyPr/>
                    <a:lstStyle/>
                    <a:p>
                      <a:pPr algn="ctr"/>
                      <a:r>
                        <a:rPr lang="en-US" dirty="0"/>
                        <a:t>WFE-CUST1</a:t>
                      </a:r>
                    </a:p>
                  </a:txBody>
                  <a:tcPr/>
                </a:tc>
                <a:tc>
                  <a:txBody>
                    <a:bodyPr/>
                    <a:lstStyle/>
                    <a:p>
                      <a:pPr algn="ctr"/>
                      <a:r>
                        <a:rPr lang="en-US" dirty="0"/>
                        <a:t>DATA</a:t>
                      </a:r>
                    </a:p>
                  </a:txBody>
                  <a:tcPr/>
                </a:tc>
                <a:extLst>
                  <a:ext uri="{0D108BD9-81ED-4DB2-BD59-A6C34878D82A}">
                    <a16:rowId xmlns:a16="http://schemas.microsoft.com/office/drawing/2014/main" val="760663941"/>
                  </a:ext>
                </a:extLst>
              </a:tr>
              <a:tr h="433380">
                <a:tc>
                  <a:txBody>
                    <a:bodyPr/>
                    <a:lstStyle/>
                    <a:p>
                      <a:r>
                        <a:rPr lang="en-US" dirty="0"/>
                        <a:t>SQL2</a:t>
                      </a: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dirty="0"/>
                        <a:t>WFE-CUST1</a:t>
                      </a:r>
                    </a:p>
                  </a:txBody>
                  <a:tcPr/>
                </a:tc>
                <a:tc>
                  <a:txBody>
                    <a:bodyPr/>
                    <a:lstStyle/>
                    <a:p>
                      <a:pPr algn="ctr"/>
                      <a:r>
                        <a:rPr lang="en-US" dirty="0"/>
                        <a:t>DATA</a:t>
                      </a:r>
                    </a:p>
                  </a:txBody>
                  <a:tcPr/>
                </a:tc>
                <a:extLst>
                  <a:ext uri="{0D108BD9-81ED-4DB2-BD59-A6C34878D82A}">
                    <a16:rowId xmlns:a16="http://schemas.microsoft.com/office/drawing/2014/main" val="1174601219"/>
                  </a:ext>
                </a:extLst>
              </a:tr>
              <a:tr h="433380">
                <a:tc>
                  <a:txBody>
                    <a:bodyPr/>
                    <a:lstStyle/>
                    <a:p>
                      <a:r>
                        <a:rPr lang="en-US" dirty="0"/>
                        <a:t>MN1</a:t>
                      </a:r>
                    </a:p>
                  </a:txBody>
                  <a:tcPr/>
                </a:tc>
                <a:tc>
                  <a:txBody>
                    <a:bodyPr/>
                    <a:lstStyle/>
                    <a:p>
                      <a:pPr algn="ctr"/>
                      <a:r>
                        <a:rPr lang="en-US" dirty="0"/>
                        <a:t>WFE-CUST1</a:t>
                      </a:r>
                    </a:p>
                  </a:txBody>
                  <a:tcPr/>
                </a:tc>
                <a:tc>
                  <a:txBody>
                    <a:bodyPr/>
                    <a:lstStyle/>
                    <a:p>
                      <a:pPr algn="ctr"/>
                      <a:r>
                        <a:rPr lang="en-US" dirty="0"/>
                        <a:t>DATA</a:t>
                      </a:r>
                    </a:p>
                  </a:txBody>
                  <a:tcPr/>
                </a:tc>
                <a:extLst>
                  <a:ext uri="{0D108BD9-81ED-4DB2-BD59-A6C34878D82A}">
                    <a16:rowId xmlns:a16="http://schemas.microsoft.com/office/drawing/2014/main" val="1038664310"/>
                  </a:ext>
                </a:extLst>
              </a:tr>
              <a:tr h="433380">
                <a:tc>
                  <a:txBody>
                    <a:bodyPr/>
                    <a:lstStyle/>
                    <a:p>
                      <a:r>
                        <a:rPr lang="en-US" dirty="0"/>
                        <a:t>APP1</a:t>
                      </a:r>
                    </a:p>
                  </a:txBody>
                  <a:tcPr/>
                </a:tc>
                <a:tc>
                  <a:txBody>
                    <a:bodyPr/>
                    <a:lstStyle/>
                    <a:p>
                      <a:pPr algn="ctr"/>
                      <a:r>
                        <a:rPr lang="en-US" dirty="0"/>
                        <a:t>WFE-CUST1</a:t>
                      </a:r>
                    </a:p>
                  </a:txBody>
                  <a:tcPr/>
                </a:tc>
                <a:tc>
                  <a:txBody>
                    <a:bodyPr/>
                    <a:lstStyle/>
                    <a:p>
                      <a:pPr algn="ctr"/>
                      <a:r>
                        <a:rPr lang="en-US" dirty="0"/>
                        <a:t>APP</a:t>
                      </a:r>
                    </a:p>
                  </a:txBody>
                  <a:tcPr/>
                </a:tc>
                <a:extLst>
                  <a:ext uri="{0D108BD9-81ED-4DB2-BD59-A6C34878D82A}">
                    <a16:rowId xmlns:a16="http://schemas.microsoft.com/office/drawing/2014/main" val="725665024"/>
                  </a:ext>
                </a:extLst>
              </a:tr>
              <a:tr h="433380">
                <a:tc>
                  <a:txBody>
                    <a:bodyPr/>
                    <a:lstStyle/>
                    <a:p>
                      <a:r>
                        <a:rPr lang="en-US" dirty="0"/>
                        <a:t>APP2</a:t>
                      </a:r>
                    </a:p>
                  </a:txBody>
                  <a:tcPr/>
                </a:tc>
                <a:tc>
                  <a:txBody>
                    <a:bodyPr/>
                    <a:lstStyle/>
                    <a:p>
                      <a:pPr algn="ctr"/>
                      <a:r>
                        <a:rPr lang="en-US" dirty="0"/>
                        <a:t>WFE-CUST1</a:t>
                      </a:r>
                    </a:p>
                  </a:txBody>
                  <a:tcPr/>
                </a:tc>
                <a:tc>
                  <a:txBody>
                    <a:bodyPr/>
                    <a:lstStyle/>
                    <a:p>
                      <a:pPr algn="ctr"/>
                      <a:r>
                        <a:rPr lang="en-US" dirty="0"/>
                        <a:t>APP</a:t>
                      </a:r>
                    </a:p>
                  </a:txBody>
                  <a:tcPr/>
                </a:tc>
                <a:extLst>
                  <a:ext uri="{0D108BD9-81ED-4DB2-BD59-A6C34878D82A}">
                    <a16:rowId xmlns:a16="http://schemas.microsoft.com/office/drawing/2014/main" val="1857171603"/>
                  </a:ext>
                </a:extLst>
              </a:tr>
              <a:tr h="433380">
                <a:tc>
                  <a:txBody>
                    <a:bodyPr/>
                    <a:lstStyle/>
                    <a:p>
                      <a:r>
                        <a:rPr lang="en-US" dirty="0"/>
                        <a:t>WEB1</a:t>
                      </a:r>
                    </a:p>
                  </a:txBody>
                  <a:tcPr/>
                </a:tc>
                <a:tc>
                  <a:txBody>
                    <a:bodyPr/>
                    <a:lstStyle/>
                    <a:p>
                      <a:pPr algn="ctr"/>
                      <a:r>
                        <a:rPr lang="en-US" dirty="0"/>
                        <a:t>WFE-CUST1</a:t>
                      </a:r>
                    </a:p>
                  </a:txBody>
                  <a:tcPr/>
                </a:tc>
                <a:tc>
                  <a:txBody>
                    <a:bodyPr/>
                    <a:lstStyle/>
                    <a:p>
                      <a:pPr algn="ctr"/>
                      <a:r>
                        <a:rPr lang="en-US" dirty="0"/>
                        <a:t>WEB</a:t>
                      </a:r>
                    </a:p>
                  </a:txBody>
                  <a:tcPr/>
                </a:tc>
                <a:extLst>
                  <a:ext uri="{0D108BD9-81ED-4DB2-BD59-A6C34878D82A}">
                    <a16:rowId xmlns:a16="http://schemas.microsoft.com/office/drawing/2014/main" val="1251246156"/>
                  </a:ext>
                </a:extLst>
              </a:tr>
              <a:tr h="433380">
                <a:tc>
                  <a:txBody>
                    <a:bodyPr/>
                    <a:lstStyle/>
                    <a:p>
                      <a:r>
                        <a:rPr lang="en-US" dirty="0"/>
                        <a:t>WEB2</a:t>
                      </a:r>
                    </a:p>
                  </a:txBody>
                  <a:tcPr/>
                </a:tc>
                <a:tc>
                  <a:txBody>
                    <a:bodyPr/>
                    <a:lstStyle/>
                    <a:p>
                      <a:pPr algn="ctr"/>
                      <a:r>
                        <a:rPr lang="en-US" dirty="0"/>
                        <a:t>WFE-CUST1</a:t>
                      </a:r>
                    </a:p>
                  </a:txBody>
                  <a:tcPr/>
                </a:tc>
                <a:tc>
                  <a:txBody>
                    <a:bodyPr/>
                    <a:lstStyle/>
                    <a:p>
                      <a:pPr algn="ctr"/>
                      <a:r>
                        <a:rPr lang="en-US" dirty="0"/>
                        <a:t>WEB</a:t>
                      </a:r>
                    </a:p>
                  </a:txBody>
                  <a:tcPr/>
                </a:tc>
                <a:extLst>
                  <a:ext uri="{0D108BD9-81ED-4DB2-BD59-A6C34878D82A}">
                    <a16:rowId xmlns:a16="http://schemas.microsoft.com/office/drawing/2014/main" val="4171609324"/>
                  </a:ext>
                </a:extLst>
              </a:tr>
            </a:tbl>
          </a:graphicData>
        </a:graphic>
      </p:graphicFrame>
    </p:spTree>
    <p:extLst>
      <p:ext uri="{BB962C8B-B14F-4D97-AF65-F5344CB8AC3E}">
        <p14:creationId xmlns:p14="http://schemas.microsoft.com/office/powerpoint/2010/main" val="42041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nvSpPr>
        <p:spPr>
          <a:xfrm>
            <a:off x="8881702" y="2661600"/>
            <a:ext cx="1222736" cy="2568757"/>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81" name="Rectangle 180"/>
          <p:cNvSpPr/>
          <p:nvPr/>
        </p:nvSpPr>
        <p:spPr>
          <a:xfrm>
            <a:off x="6608528" y="2661600"/>
            <a:ext cx="1997663" cy="2568757"/>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2" name="Title 1"/>
          <p:cNvSpPr>
            <a:spLocks noGrp="1"/>
          </p:cNvSpPr>
          <p:nvPr>
            <p:ph type="title"/>
          </p:nvPr>
        </p:nvSpPr>
        <p:spPr/>
        <p:txBody>
          <a:bodyPr/>
          <a:lstStyle/>
          <a:p>
            <a:r>
              <a:rPr lang="en-US" dirty="0"/>
              <a:t>Step 3: Disks/space needed for each VM</a:t>
            </a:r>
          </a:p>
        </p:txBody>
      </p:sp>
      <p:sp>
        <p:nvSpPr>
          <p:cNvPr id="92" name="Rectangle 91"/>
          <p:cNvSpPr/>
          <p:nvPr/>
        </p:nvSpPr>
        <p:spPr>
          <a:xfrm>
            <a:off x="4611408" y="2661600"/>
            <a:ext cx="1451249" cy="2568757"/>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3" name="Rectangle 92"/>
          <p:cNvSpPr/>
          <p:nvPr/>
        </p:nvSpPr>
        <p:spPr>
          <a:xfrm>
            <a:off x="1616746" y="1636789"/>
            <a:ext cx="9796211" cy="5141124"/>
          </a:xfrm>
          <a:prstGeom prst="rect">
            <a:avLst/>
          </a:prstGeom>
          <a:noFill/>
          <a:ln w="190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4" name="Rectangle 93"/>
          <p:cNvSpPr/>
          <p:nvPr/>
        </p:nvSpPr>
        <p:spPr>
          <a:xfrm>
            <a:off x="2501441" y="2661601"/>
            <a:ext cx="1590674" cy="2568758"/>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5" name="Rectangle 94"/>
          <p:cNvSpPr/>
          <p:nvPr/>
        </p:nvSpPr>
        <p:spPr>
          <a:xfrm>
            <a:off x="1949495" y="2118985"/>
            <a:ext cx="8744258" cy="4065039"/>
          </a:xfrm>
          <a:prstGeom prst="rect">
            <a:avLst/>
          </a:prstGeom>
          <a:noFill/>
          <a:ln w="57150" cap="rnd" cmpd="sng" algn="ctr">
            <a:solidFill>
              <a:srgbClr val="55D455"/>
            </a:solidFill>
            <a:prstDash val="sysDot"/>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99" name="Picture 98"/>
          <p:cNvPicPr>
            <a:picLocks noChangeAspect="1"/>
          </p:cNvPicPr>
          <p:nvPr/>
        </p:nvPicPr>
        <p:blipFill>
          <a:blip r:embed="rId3"/>
          <a:stretch>
            <a:fillRect/>
          </a:stretch>
        </p:blipFill>
        <p:spPr>
          <a:xfrm>
            <a:off x="10398662" y="5987395"/>
            <a:ext cx="597236" cy="393257"/>
          </a:xfrm>
          <a:prstGeom prst="rect">
            <a:avLst/>
          </a:prstGeom>
          <a:solidFill>
            <a:sysClr val="window" lastClr="FFFFFF"/>
          </a:solidFill>
        </p:spPr>
      </p:pic>
      <p:pic>
        <p:nvPicPr>
          <p:cNvPr id="113" name="Picture 112"/>
          <p:cNvPicPr>
            <a:picLocks noChangeAspect="1"/>
          </p:cNvPicPr>
          <p:nvPr/>
        </p:nvPicPr>
        <p:blipFill>
          <a:blip r:embed="rId4"/>
          <a:stretch>
            <a:fillRect/>
          </a:stretch>
        </p:blipFill>
        <p:spPr>
          <a:xfrm>
            <a:off x="2856970" y="2979401"/>
            <a:ext cx="630783" cy="733234"/>
          </a:xfrm>
          <a:prstGeom prst="rect">
            <a:avLst/>
          </a:prstGeom>
        </p:spPr>
      </p:pic>
      <p:pic>
        <p:nvPicPr>
          <p:cNvPr id="123" name="Picture 122"/>
          <p:cNvPicPr>
            <a:picLocks noChangeAspect="1"/>
          </p:cNvPicPr>
          <p:nvPr/>
        </p:nvPicPr>
        <p:blipFill>
          <a:blip r:embed="rId4"/>
          <a:stretch>
            <a:fillRect/>
          </a:stretch>
        </p:blipFill>
        <p:spPr>
          <a:xfrm>
            <a:off x="2856970" y="4049154"/>
            <a:ext cx="630783" cy="733234"/>
          </a:xfrm>
          <a:prstGeom prst="rect">
            <a:avLst/>
          </a:prstGeom>
        </p:spPr>
      </p:pic>
      <p:pic>
        <p:nvPicPr>
          <p:cNvPr id="128" name="Picture 127"/>
          <p:cNvPicPr>
            <a:picLocks noChangeAspect="1"/>
          </p:cNvPicPr>
          <p:nvPr/>
        </p:nvPicPr>
        <p:blipFill>
          <a:blip r:embed="rId5"/>
          <a:stretch>
            <a:fillRect/>
          </a:stretch>
        </p:blipFill>
        <p:spPr>
          <a:xfrm>
            <a:off x="4925341" y="3003140"/>
            <a:ext cx="613501" cy="724608"/>
          </a:xfrm>
          <a:prstGeom prst="rect">
            <a:avLst/>
          </a:prstGeom>
        </p:spPr>
      </p:pic>
      <p:pic>
        <p:nvPicPr>
          <p:cNvPr id="131" name="Picture 130"/>
          <p:cNvPicPr>
            <a:picLocks noChangeAspect="1"/>
          </p:cNvPicPr>
          <p:nvPr/>
        </p:nvPicPr>
        <p:blipFill>
          <a:blip r:embed="rId5"/>
          <a:stretch>
            <a:fillRect/>
          </a:stretch>
        </p:blipFill>
        <p:spPr>
          <a:xfrm>
            <a:off x="4951283" y="4022098"/>
            <a:ext cx="613501" cy="724608"/>
          </a:xfrm>
          <a:prstGeom prst="rect">
            <a:avLst/>
          </a:prstGeom>
        </p:spPr>
      </p:pic>
      <p:sp>
        <p:nvSpPr>
          <p:cNvPr id="137" name="Rectangle 136"/>
          <p:cNvSpPr/>
          <p:nvPr/>
        </p:nvSpPr>
        <p:spPr>
          <a:xfrm>
            <a:off x="6761708" y="2859076"/>
            <a:ext cx="1844483" cy="2200937"/>
          </a:xfrm>
          <a:prstGeom prst="rect">
            <a:avLst/>
          </a:prstGeom>
          <a:solidFill>
            <a:srgbClr val="FFC000">
              <a:alpha val="50196"/>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38" name="Picture 137"/>
          <p:cNvPicPr>
            <a:picLocks noChangeAspect="1"/>
          </p:cNvPicPr>
          <p:nvPr/>
        </p:nvPicPr>
        <p:blipFill>
          <a:blip r:embed="rId6"/>
          <a:stretch>
            <a:fillRect/>
          </a:stretch>
        </p:blipFill>
        <p:spPr>
          <a:xfrm>
            <a:off x="7960175" y="3623479"/>
            <a:ext cx="388839" cy="681477"/>
          </a:xfrm>
          <a:prstGeom prst="rect">
            <a:avLst/>
          </a:prstGeom>
        </p:spPr>
      </p:pic>
      <p:sp>
        <p:nvSpPr>
          <p:cNvPr id="144" name="TextBox 67"/>
          <p:cNvSpPr txBox="1"/>
          <p:nvPr/>
        </p:nvSpPr>
        <p:spPr>
          <a:xfrm>
            <a:off x="7648196" y="4715788"/>
            <a:ext cx="84003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a:rPr>
              <a:t>Cluster</a:t>
            </a:r>
          </a:p>
        </p:txBody>
      </p:sp>
      <p:pic>
        <p:nvPicPr>
          <p:cNvPr id="146" name="Picture 145"/>
          <p:cNvPicPr>
            <a:picLocks noChangeAspect="1"/>
          </p:cNvPicPr>
          <p:nvPr/>
        </p:nvPicPr>
        <p:blipFill>
          <a:blip r:embed="rId7"/>
          <a:stretch>
            <a:fillRect/>
          </a:stretch>
        </p:blipFill>
        <p:spPr>
          <a:xfrm>
            <a:off x="9219662" y="2979401"/>
            <a:ext cx="596219" cy="715982"/>
          </a:xfrm>
          <a:prstGeom prst="rect">
            <a:avLst/>
          </a:prstGeom>
        </p:spPr>
      </p:pic>
      <p:pic>
        <p:nvPicPr>
          <p:cNvPr id="161" name="Picture 160"/>
          <p:cNvPicPr>
            <a:picLocks noChangeAspect="1"/>
          </p:cNvPicPr>
          <p:nvPr/>
        </p:nvPicPr>
        <p:blipFill>
          <a:blip r:embed="rId7"/>
          <a:stretch>
            <a:fillRect/>
          </a:stretch>
        </p:blipFill>
        <p:spPr>
          <a:xfrm>
            <a:off x="9219662" y="4022098"/>
            <a:ext cx="596219" cy="715982"/>
          </a:xfrm>
          <a:prstGeom prst="rect">
            <a:avLst/>
          </a:prstGeom>
        </p:spPr>
      </p:pic>
      <p:pic>
        <p:nvPicPr>
          <p:cNvPr id="164" name="Picture 163"/>
          <p:cNvPicPr>
            <a:picLocks noChangeAspect="1"/>
          </p:cNvPicPr>
          <p:nvPr/>
        </p:nvPicPr>
        <p:blipFill>
          <a:blip r:embed="rId8"/>
          <a:stretch>
            <a:fillRect/>
          </a:stretch>
        </p:blipFill>
        <p:spPr>
          <a:xfrm>
            <a:off x="7056973" y="3003140"/>
            <a:ext cx="576585" cy="721664"/>
          </a:xfrm>
          <a:prstGeom prst="rect">
            <a:avLst/>
          </a:prstGeom>
        </p:spPr>
      </p:pic>
      <p:pic>
        <p:nvPicPr>
          <p:cNvPr id="165" name="Picture 164"/>
          <p:cNvPicPr>
            <a:picLocks noChangeAspect="1"/>
          </p:cNvPicPr>
          <p:nvPr/>
        </p:nvPicPr>
        <p:blipFill>
          <a:blip r:embed="rId8"/>
          <a:stretch>
            <a:fillRect/>
          </a:stretch>
        </p:blipFill>
        <p:spPr>
          <a:xfrm>
            <a:off x="7056973" y="4022098"/>
            <a:ext cx="576585" cy="721664"/>
          </a:xfrm>
          <a:prstGeom prst="rect">
            <a:avLst/>
          </a:prstGeom>
        </p:spPr>
      </p:pic>
      <p:pic>
        <p:nvPicPr>
          <p:cNvPr id="16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4538" y="1241884"/>
            <a:ext cx="734341" cy="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3" name="Rectangle 172"/>
          <p:cNvSpPr/>
          <p:nvPr/>
        </p:nvSpPr>
        <p:spPr>
          <a:xfrm>
            <a:off x="1722437" y="1888016"/>
            <a:ext cx="9401724" cy="4657246"/>
          </a:xfrm>
          <a:prstGeom prst="rect">
            <a:avLst/>
          </a:prstGeom>
          <a:noFill/>
          <a:ln w="9525"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grpSp>
        <p:nvGrpSpPr>
          <p:cNvPr id="174" name="Group 173"/>
          <p:cNvGrpSpPr/>
          <p:nvPr/>
        </p:nvGrpSpPr>
        <p:grpSpPr>
          <a:xfrm>
            <a:off x="10714037" y="1636789"/>
            <a:ext cx="779499" cy="779499"/>
            <a:chOff x="671400" y="2849169"/>
            <a:chExt cx="779499" cy="779499"/>
          </a:xfrm>
        </p:grpSpPr>
        <p:pic>
          <p:nvPicPr>
            <p:cNvPr id="175" name="Picture 5" descr="https://cdn0.iconfinder.com/data/icons/iconico-3/1024/33.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400" y="2849169"/>
              <a:ext cx="779499" cy="779499"/>
            </a:xfrm>
            <a:prstGeom prst="rect">
              <a:avLst/>
            </a:prstGeom>
            <a:noFill/>
            <a:extLst>
              <a:ext uri="{909E8E84-426E-40DD-AFC4-6F175D3DCCD1}">
                <a14:hiddenFill xmlns:a14="http://schemas.microsoft.com/office/drawing/2010/main">
                  <a:solidFill>
                    <a:srgbClr val="FFFFFF"/>
                  </a:solidFill>
                </a14:hiddenFill>
              </a:ext>
            </a:extLst>
          </p:spPr>
        </p:pic>
        <p:sp>
          <p:nvSpPr>
            <p:cNvPr id="176" name="Oval 175"/>
            <p:cNvSpPr/>
            <p:nvPr/>
          </p:nvSpPr>
          <p:spPr bwMode="auto">
            <a:xfrm>
              <a:off x="919150" y="2990898"/>
              <a:ext cx="280976" cy="280976"/>
            </a:xfrm>
            <a:prstGeom prst="ellipse">
              <a:avLst/>
            </a:prstGeom>
            <a:solidFill>
              <a:srgbClr val="FFFFFF"/>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183" name="Rectangle 182"/>
          <p:cNvSpPr/>
          <p:nvPr/>
        </p:nvSpPr>
        <p:spPr bwMode="auto">
          <a:xfrm>
            <a:off x="2472660" y="5304563"/>
            <a:ext cx="1611977" cy="783499"/>
          </a:xfrm>
          <a:prstGeom prst="rect">
            <a:avLst/>
          </a:prstGeom>
          <a:solidFill>
            <a:srgbClr val="DEEBF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184" name="Picture 183"/>
          <p:cNvPicPr>
            <a:picLocks noChangeAspect="1"/>
          </p:cNvPicPr>
          <p:nvPr/>
        </p:nvPicPr>
        <p:blipFill>
          <a:blip r:embed="rId12"/>
          <a:stretch>
            <a:fillRect/>
          </a:stretch>
        </p:blipFill>
        <p:spPr>
          <a:xfrm>
            <a:off x="3475037" y="5448819"/>
            <a:ext cx="327199" cy="573931"/>
          </a:xfrm>
          <a:prstGeom prst="rect">
            <a:avLst/>
          </a:prstGeom>
        </p:spPr>
      </p:pic>
      <p:pic>
        <p:nvPicPr>
          <p:cNvPr id="188" name="Picture 187"/>
          <p:cNvPicPr>
            <a:picLocks noChangeAspect="1"/>
          </p:cNvPicPr>
          <p:nvPr/>
        </p:nvPicPr>
        <p:blipFill>
          <a:blip r:embed="rId13"/>
          <a:stretch>
            <a:fillRect/>
          </a:stretch>
        </p:blipFill>
        <p:spPr>
          <a:xfrm>
            <a:off x="2657607" y="5420688"/>
            <a:ext cx="602062" cy="602062"/>
          </a:xfrm>
          <a:prstGeom prst="rect">
            <a:avLst/>
          </a:prstGeom>
        </p:spPr>
      </p:pic>
      <p:sp>
        <p:nvSpPr>
          <p:cNvPr id="30" name="TextBox 29"/>
          <p:cNvSpPr txBox="1"/>
          <p:nvPr/>
        </p:nvSpPr>
        <p:spPr>
          <a:xfrm>
            <a:off x="3377026" y="2964124"/>
            <a:ext cx="523220"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2</a:t>
            </a:r>
          </a:p>
        </p:txBody>
      </p:sp>
      <p:sp>
        <p:nvSpPr>
          <p:cNvPr id="31" name="TextBox 30"/>
          <p:cNvSpPr txBox="1"/>
          <p:nvPr/>
        </p:nvSpPr>
        <p:spPr>
          <a:xfrm>
            <a:off x="3407751" y="4158846"/>
            <a:ext cx="523220"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2</a:t>
            </a:r>
          </a:p>
        </p:txBody>
      </p:sp>
      <p:sp>
        <p:nvSpPr>
          <p:cNvPr id="32" name="TextBox 31"/>
          <p:cNvSpPr txBox="1"/>
          <p:nvPr/>
        </p:nvSpPr>
        <p:spPr>
          <a:xfrm>
            <a:off x="5518272" y="2964124"/>
            <a:ext cx="523220"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3</a:t>
            </a:r>
          </a:p>
        </p:txBody>
      </p:sp>
      <p:sp>
        <p:nvSpPr>
          <p:cNvPr id="33" name="TextBox 32"/>
          <p:cNvSpPr txBox="1"/>
          <p:nvPr/>
        </p:nvSpPr>
        <p:spPr>
          <a:xfrm>
            <a:off x="5548997" y="4158846"/>
            <a:ext cx="523220"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3</a:t>
            </a:r>
          </a:p>
        </p:txBody>
      </p:sp>
      <p:sp>
        <p:nvSpPr>
          <p:cNvPr id="34" name="TextBox 33"/>
          <p:cNvSpPr txBox="1"/>
          <p:nvPr/>
        </p:nvSpPr>
        <p:spPr>
          <a:xfrm>
            <a:off x="7560214" y="2964124"/>
            <a:ext cx="1019343"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5 TB</a:t>
            </a:r>
          </a:p>
        </p:txBody>
      </p:sp>
      <p:sp>
        <p:nvSpPr>
          <p:cNvPr id="35" name="TextBox 34"/>
          <p:cNvSpPr txBox="1"/>
          <p:nvPr/>
        </p:nvSpPr>
        <p:spPr>
          <a:xfrm>
            <a:off x="7590939" y="4158846"/>
            <a:ext cx="1001967"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5 TB</a:t>
            </a:r>
          </a:p>
        </p:txBody>
      </p:sp>
      <p:sp>
        <p:nvSpPr>
          <p:cNvPr id="36" name="TextBox 35"/>
          <p:cNvSpPr txBox="1"/>
          <p:nvPr/>
        </p:nvSpPr>
        <p:spPr>
          <a:xfrm>
            <a:off x="8292387" y="3696863"/>
            <a:ext cx="577313"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1</a:t>
            </a:r>
          </a:p>
        </p:txBody>
      </p:sp>
      <p:sp>
        <p:nvSpPr>
          <p:cNvPr id="38" name="TextBox 37"/>
          <p:cNvSpPr txBox="1"/>
          <p:nvPr/>
        </p:nvSpPr>
        <p:spPr>
          <a:xfrm>
            <a:off x="9599896" y="2964124"/>
            <a:ext cx="523220"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2</a:t>
            </a:r>
          </a:p>
        </p:txBody>
      </p:sp>
      <p:sp>
        <p:nvSpPr>
          <p:cNvPr id="39" name="TextBox 38"/>
          <p:cNvSpPr txBox="1"/>
          <p:nvPr/>
        </p:nvSpPr>
        <p:spPr>
          <a:xfrm>
            <a:off x="9630621" y="4158846"/>
            <a:ext cx="523220"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2</a:t>
            </a:r>
          </a:p>
        </p:txBody>
      </p:sp>
      <p:sp>
        <p:nvSpPr>
          <p:cNvPr id="40" name="TextBox 39"/>
          <p:cNvSpPr txBox="1"/>
          <p:nvPr/>
        </p:nvSpPr>
        <p:spPr>
          <a:xfrm>
            <a:off x="3067778" y="5409985"/>
            <a:ext cx="577313"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1</a:t>
            </a:r>
          </a:p>
        </p:txBody>
      </p:sp>
      <p:sp>
        <p:nvSpPr>
          <p:cNvPr id="41" name="TextBox 40"/>
          <p:cNvSpPr txBox="1"/>
          <p:nvPr/>
        </p:nvSpPr>
        <p:spPr>
          <a:xfrm>
            <a:off x="3710876" y="5409985"/>
            <a:ext cx="577313"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a:gradFill>
                  <a:gsLst>
                    <a:gs pos="2917">
                      <a:schemeClr val="tx1"/>
                    </a:gs>
                    <a:gs pos="30000">
                      <a:schemeClr val="tx1"/>
                    </a:gs>
                  </a:gsLst>
                  <a:lin ang="5400000" scaled="0"/>
                </a:gradFill>
                <a:latin typeface="Segoe Black" panose="020B0A02040504020203" pitchFamily="34" charset="0"/>
              </a:rPr>
              <a:t>1</a:t>
            </a:r>
          </a:p>
        </p:txBody>
      </p:sp>
      <p:grpSp>
        <p:nvGrpSpPr>
          <p:cNvPr id="6" name="Group 5"/>
          <p:cNvGrpSpPr/>
          <p:nvPr/>
        </p:nvGrpSpPr>
        <p:grpSpPr>
          <a:xfrm>
            <a:off x="2636052" y="917506"/>
            <a:ext cx="7414529" cy="5105244"/>
            <a:chOff x="2636052" y="917506"/>
            <a:chExt cx="7414529" cy="5105244"/>
          </a:xfrm>
        </p:grpSpPr>
        <p:cxnSp>
          <p:nvCxnSpPr>
            <p:cNvPr id="44" name="Straight Arrow Connector 43"/>
            <p:cNvCxnSpPr/>
            <p:nvPr/>
          </p:nvCxnSpPr>
          <p:spPr>
            <a:xfrm flipH="1">
              <a:off x="4189870" y="1467886"/>
              <a:ext cx="2766080" cy="880980"/>
            </a:xfrm>
            <a:prstGeom prst="straightConnector1">
              <a:avLst/>
            </a:prstGeom>
            <a:noFill/>
            <a:ln w="57150" cap="flat" cmpd="sng" algn="ctr">
              <a:solidFill>
                <a:srgbClr val="92D050"/>
              </a:solidFill>
              <a:prstDash val="solid"/>
              <a:headEnd type="none"/>
              <a:tailEnd type="oval"/>
            </a:ln>
            <a:effectLst/>
          </p:spPr>
        </p:cxnSp>
        <p:cxnSp>
          <p:nvCxnSpPr>
            <p:cNvPr id="45" name="Straight Arrow Connector 44"/>
            <p:cNvCxnSpPr/>
            <p:nvPr/>
          </p:nvCxnSpPr>
          <p:spPr>
            <a:xfrm>
              <a:off x="6955950" y="1467886"/>
              <a:ext cx="2376437" cy="901369"/>
            </a:xfrm>
            <a:prstGeom prst="straightConnector1">
              <a:avLst/>
            </a:prstGeom>
            <a:noFill/>
            <a:ln w="57150" cap="flat" cmpd="sng" algn="ctr">
              <a:solidFill>
                <a:srgbClr val="92D050"/>
              </a:solidFill>
              <a:prstDash val="solid"/>
              <a:headEnd type="none"/>
              <a:tailEnd type="oval"/>
            </a:ln>
            <a:effectLst/>
          </p:spPr>
        </p:cxnSp>
        <p:sp>
          <p:nvSpPr>
            <p:cNvPr id="46" name="TextBox 45"/>
            <p:cNvSpPr txBox="1"/>
            <p:nvPr/>
          </p:nvSpPr>
          <p:spPr>
            <a:xfrm>
              <a:off x="5784901" y="917506"/>
              <a:ext cx="26852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Standard storage</a:t>
              </a:r>
            </a:p>
          </p:txBody>
        </p:sp>
        <p:sp>
          <p:nvSpPr>
            <p:cNvPr id="3" name="Rectangle 2"/>
            <p:cNvSpPr/>
            <p:nvPr/>
          </p:nvSpPr>
          <p:spPr bwMode="auto">
            <a:xfrm>
              <a:off x="7888749" y="2369255"/>
              <a:ext cx="2161832" cy="2528774"/>
            </a:xfrm>
            <a:prstGeom prst="rect">
              <a:avLst/>
            </a:prstGeom>
            <a:solidFill>
              <a:srgbClr val="92D050">
                <a:alpha val="50196"/>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7" name="Rectangle 46"/>
            <p:cNvSpPr/>
            <p:nvPr/>
          </p:nvSpPr>
          <p:spPr bwMode="auto">
            <a:xfrm>
              <a:off x="2636052" y="2340997"/>
              <a:ext cx="3219287" cy="3681753"/>
            </a:xfrm>
            <a:prstGeom prst="rect">
              <a:avLst/>
            </a:prstGeom>
            <a:solidFill>
              <a:srgbClr val="92D050">
                <a:alpha val="50196"/>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grpSp>
        <p:nvGrpSpPr>
          <p:cNvPr id="7" name="Group 6"/>
          <p:cNvGrpSpPr/>
          <p:nvPr/>
        </p:nvGrpSpPr>
        <p:grpSpPr>
          <a:xfrm>
            <a:off x="4498414" y="2859076"/>
            <a:ext cx="3284644" cy="3841833"/>
            <a:chOff x="4498414" y="2859076"/>
            <a:chExt cx="3284644" cy="3841833"/>
          </a:xfrm>
        </p:grpSpPr>
        <p:cxnSp>
          <p:nvCxnSpPr>
            <p:cNvPr id="49" name="Straight Arrow Connector 48"/>
            <p:cNvCxnSpPr/>
            <p:nvPr/>
          </p:nvCxnSpPr>
          <p:spPr>
            <a:xfrm flipV="1">
              <a:off x="5866684" y="4068205"/>
              <a:ext cx="717907" cy="2185158"/>
            </a:xfrm>
            <a:prstGeom prst="straightConnector1">
              <a:avLst/>
            </a:prstGeom>
            <a:noFill/>
            <a:ln w="57150" cap="flat" cmpd="sng" algn="ctr">
              <a:solidFill>
                <a:srgbClr val="D83B01">
                  <a:lumMod val="60000"/>
                  <a:lumOff val="40000"/>
                </a:srgbClr>
              </a:solidFill>
              <a:prstDash val="solid"/>
              <a:headEnd type="none"/>
              <a:tailEnd type="oval"/>
            </a:ln>
            <a:effectLst/>
          </p:spPr>
        </p:cxnSp>
        <p:sp>
          <p:nvSpPr>
            <p:cNvPr id="50" name="TextBox 49"/>
            <p:cNvSpPr txBox="1"/>
            <p:nvPr/>
          </p:nvSpPr>
          <p:spPr>
            <a:xfrm>
              <a:off x="4498414" y="6073045"/>
              <a:ext cx="26888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Premium storage</a:t>
              </a:r>
            </a:p>
          </p:txBody>
        </p:sp>
        <p:sp>
          <p:nvSpPr>
            <p:cNvPr id="4" name="Rectangle 3"/>
            <p:cNvSpPr/>
            <p:nvPr/>
          </p:nvSpPr>
          <p:spPr bwMode="auto">
            <a:xfrm>
              <a:off x="6563512" y="2859076"/>
              <a:ext cx="1219546" cy="2038953"/>
            </a:xfrm>
            <a:prstGeom prst="rect">
              <a:avLst/>
            </a:prstGeom>
            <a:solidFill>
              <a:srgbClr val="FE7F50">
                <a:alpha val="50196"/>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spTree>
    <p:extLst>
      <p:ext uri="{BB962C8B-B14F-4D97-AF65-F5344CB8AC3E}">
        <p14:creationId xmlns:p14="http://schemas.microsoft.com/office/powerpoint/2010/main" val="1990366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Definitions and assumptions</a:t>
            </a:r>
          </a:p>
        </p:txBody>
      </p:sp>
    </p:spTree>
    <p:extLst>
      <p:ext uri="{BB962C8B-B14F-4D97-AF65-F5344CB8AC3E}">
        <p14:creationId xmlns:p14="http://schemas.microsoft.com/office/powerpoint/2010/main" val="7497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3: Storage</a:t>
            </a:r>
          </a:p>
        </p:txBody>
      </p:sp>
      <p:sp>
        <p:nvSpPr>
          <p:cNvPr id="6" name="Text Placeholder 5"/>
          <p:cNvSpPr>
            <a:spLocks noGrp="1"/>
          </p:cNvSpPr>
          <p:nvPr>
            <p:ph type="body" sz="quarter" idx="10"/>
          </p:nvPr>
        </p:nvSpPr>
        <p:spPr>
          <a:xfrm>
            <a:off x="274638" y="1212850"/>
            <a:ext cx="5029199" cy="4001095"/>
          </a:xfrm>
        </p:spPr>
        <p:txBody>
          <a:bodyPr/>
          <a:lstStyle/>
          <a:p>
            <a:r>
              <a:rPr lang="en-US" dirty="0"/>
              <a:t>12 storage accounts</a:t>
            </a:r>
          </a:p>
          <a:p>
            <a:pPr lvl="1"/>
            <a:r>
              <a:rPr lang="en-US" dirty="0"/>
              <a:t>10 standard</a:t>
            </a:r>
          </a:p>
          <a:p>
            <a:pPr lvl="2"/>
            <a:r>
              <a:rPr lang="en-US" dirty="0"/>
              <a:t>9 for VMs</a:t>
            </a:r>
          </a:p>
          <a:p>
            <a:pPr lvl="2"/>
            <a:r>
              <a:rPr lang="en-US" dirty="0"/>
              <a:t>1 for diagnostics (STD0)</a:t>
            </a:r>
          </a:p>
          <a:p>
            <a:pPr lvl="1"/>
            <a:r>
              <a:rPr lang="en-US" dirty="0"/>
              <a:t>2 premium</a:t>
            </a:r>
          </a:p>
          <a:p>
            <a:pPr lvl="2"/>
            <a:r>
              <a:rPr lang="en-US" dirty="0"/>
              <a:t>2 for SQL Server VMs</a:t>
            </a:r>
          </a:p>
          <a:p>
            <a:pPr lvl="1"/>
            <a:endParaRPr lang="en-US" dirty="0"/>
          </a:p>
          <a:p>
            <a:pPr lvl="1"/>
            <a:endParaRPr lang="en-US" dirty="0"/>
          </a:p>
          <a:p>
            <a:pPr lvl="1"/>
            <a:r>
              <a:rPr lang="en-US" dirty="0"/>
              <a:t>NOTE: Using one storage account per VM, Wingtip Financial Services, can support 20 customers per subscription [int(250/12)]</a:t>
            </a:r>
          </a:p>
        </p:txBody>
      </p:sp>
      <p:graphicFrame>
        <p:nvGraphicFramePr>
          <p:cNvPr id="4" name="Table 3"/>
          <p:cNvGraphicFramePr>
            <a:graphicFrameLocks noGrp="1"/>
          </p:cNvGraphicFramePr>
          <p:nvPr>
            <p:extLst>
              <p:ext uri="{D42A27DB-BD31-4B8C-83A1-F6EECF244321}">
                <p14:modId xmlns:p14="http://schemas.microsoft.com/office/powerpoint/2010/main" val="3784910243"/>
              </p:ext>
            </p:extLst>
          </p:nvPr>
        </p:nvGraphicFramePr>
        <p:xfrm>
          <a:off x="6827838" y="1186623"/>
          <a:ext cx="4953000" cy="5407260"/>
        </p:xfrm>
        <a:graphic>
          <a:graphicData uri="http://schemas.openxmlformats.org/drawingml/2006/table">
            <a:tbl>
              <a:tblPr firstRow="1" bandRow="1">
                <a:tableStyleId>{5C22544A-7EE6-4342-B048-85BDC9FD1C3A}</a:tableStyleId>
              </a:tblPr>
              <a:tblGrid>
                <a:gridCol w="1295399">
                  <a:extLst>
                    <a:ext uri="{9D8B030D-6E8A-4147-A177-3AD203B41FA5}">
                      <a16:colId xmlns:a16="http://schemas.microsoft.com/office/drawing/2014/main" val="20000"/>
                    </a:ext>
                  </a:extLst>
                </a:gridCol>
                <a:gridCol w="1838132">
                  <a:extLst>
                    <a:ext uri="{9D8B030D-6E8A-4147-A177-3AD203B41FA5}">
                      <a16:colId xmlns:a16="http://schemas.microsoft.com/office/drawing/2014/main" val="318662961"/>
                    </a:ext>
                  </a:extLst>
                </a:gridCol>
                <a:gridCol w="1819469">
                  <a:extLst>
                    <a:ext uri="{9D8B030D-6E8A-4147-A177-3AD203B41FA5}">
                      <a16:colId xmlns:a16="http://schemas.microsoft.com/office/drawing/2014/main" val="20004"/>
                    </a:ext>
                  </a:extLst>
                </a:gridCol>
              </a:tblGrid>
              <a:tr h="640080">
                <a:tc>
                  <a:txBody>
                    <a:bodyPr/>
                    <a:lstStyle/>
                    <a:p>
                      <a:r>
                        <a:rPr lang="en-US" dirty="0"/>
                        <a:t>VM name</a:t>
                      </a:r>
                    </a:p>
                  </a:txBody>
                  <a:tcPr/>
                </a:tc>
                <a:tc>
                  <a:txBody>
                    <a:bodyPr/>
                    <a:lstStyle/>
                    <a:p>
                      <a:pPr algn="ctr"/>
                      <a:r>
                        <a:rPr lang="en-US" dirty="0"/>
                        <a:t>Disks/space</a:t>
                      </a:r>
                    </a:p>
                  </a:txBody>
                  <a:tcPr/>
                </a:tc>
                <a:tc>
                  <a:txBody>
                    <a:bodyPr/>
                    <a:lstStyle/>
                    <a:p>
                      <a:pPr algn="ctr"/>
                      <a:r>
                        <a:rPr lang="en-US" dirty="0"/>
                        <a:t>Storage account</a:t>
                      </a:r>
                    </a:p>
                  </a:txBody>
                  <a:tcPr/>
                </a:tc>
                <a:extLst>
                  <a:ext uri="{0D108BD9-81ED-4DB2-BD59-A6C34878D82A}">
                    <a16:rowId xmlns:a16="http://schemas.microsoft.com/office/drawing/2014/main" val="10000"/>
                  </a:ext>
                </a:extLst>
              </a:tr>
              <a:tr h="433380">
                <a:tc>
                  <a:txBody>
                    <a:bodyPr/>
                    <a:lstStyle/>
                    <a:p>
                      <a:r>
                        <a:rPr lang="en-US" dirty="0"/>
                        <a:t>JB</a:t>
                      </a:r>
                    </a:p>
                  </a:txBody>
                  <a:tcPr/>
                </a:tc>
                <a:tc>
                  <a:txBody>
                    <a:bodyPr/>
                    <a:lstStyle/>
                    <a:p>
                      <a:pPr algn="ctr"/>
                      <a:r>
                        <a:rPr lang="en-US" dirty="0"/>
                        <a:t>1</a:t>
                      </a:r>
                    </a:p>
                  </a:txBody>
                  <a:tcPr/>
                </a:tc>
                <a:tc>
                  <a:txBody>
                    <a:bodyPr/>
                    <a:lstStyle/>
                    <a:p>
                      <a:pPr algn="ctr"/>
                      <a:r>
                        <a:rPr lang="en-US" dirty="0"/>
                        <a:t>STD1</a:t>
                      </a:r>
                    </a:p>
                  </a:txBody>
                  <a:tcPr/>
                </a:tc>
                <a:extLst>
                  <a:ext uri="{0D108BD9-81ED-4DB2-BD59-A6C34878D82A}">
                    <a16:rowId xmlns:a16="http://schemas.microsoft.com/office/drawing/2014/main" val="286980471"/>
                  </a:ext>
                </a:extLst>
              </a:tr>
              <a:tr h="433380">
                <a:tc>
                  <a:txBody>
                    <a:bodyPr/>
                    <a:lstStyle/>
                    <a:p>
                      <a:r>
                        <a:rPr lang="en-US" dirty="0"/>
                        <a:t>MON</a:t>
                      </a:r>
                    </a:p>
                  </a:txBody>
                  <a:tcPr/>
                </a:tc>
                <a:tc>
                  <a:txBody>
                    <a:bodyPr/>
                    <a:lstStyle/>
                    <a:p>
                      <a:pPr algn="ctr"/>
                      <a:r>
                        <a:rPr lang="en-US" dirty="0"/>
                        <a:t>1</a:t>
                      </a:r>
                    </a:p>
                  </a:txBody>
                  <a:tcPr/>
                </a:tc>
                <a:tc>
                  <a:txBody>
                    <a:bodyPr/>
                    <a:lstStyle/>
                    <a:p>
                      <a:pPr algn="ctr"/>
                      <a:r>
                        <a:rPr lang="en-US" dirty="0"/>
                        <a:t>STD2</a:t>
                      </a:r>
                    </a:p>
                  </a:txBody>
                  <a:tcPr/>
                </a:tc>
                <a:extLst>
                  <a:ext uri="{0D108BD9-81ED-4DB2-BD59-A6C34878D82A}">
                    <a16:rowId xmlns:a16="http://schemas.microsoft.com/office/drawing/2014/main" val="2029682292"/>
                  </a:ext>
                </a:extLst>
              </a:tr>
              <a:tr h="433380">
                <a:tc>
                  <a:txBody>
                    <a:bodyPr/>
                    <a:lstStyle/>
                    <a:p>
                      <a:r>
                        <a:rPr lang="en-US" dirty="0"/>
                        <a:t>DC1</a:t>
                      </a:r>
                    </a:p>
                  </a:txBody>
                  <a:tcPr/>
                </a:tc>
                <a:tc>
                  <a:txBody>
                    <a:bodyPr/>
                    <a:lstStyle/>
                    <a:p>
                      <a:pPr algn="ctr"/>
                      <a:r>
                        <a:rPr lang="en-US" dirty="0"/>
                        <a:t>2</a:t>
                      </a:r>
                    </a:p>
                  </a:txBody>
                  <a:tcPr/>
                </a:tc>
                <a:tc>
                  <a:txBody>
                    <a:bodyPr/>
                    <a:lstStyle/>
                    <a:p>
                      <a:pPr algn="ctr"/>
                      <a:r>
                        <a:rPr lang="en-US" dirty="0"/>
                        <a:t>STD3</a:t>
                      </a:r>
                    </a:p>
                  </a:txBody>
                  <a:tcPr/>
                </a:tc>
                <a:extLst>
                  <a:ext uri="{0D108BD9-81ED-4DB2-BD59-A6C34878D82A}">
                    <a16:rowId xmlns:a16="http://schemas.microsoft.com/office/drawing/2014/main" val="10001"/>
                  </a:ext>
                </a:extLst>
              </a:tr>
              <a:tr h="433380">
                <a:tc>
                  <a:txBody>
                    <a:bodyPr/>
                    <a:lstStyle/>
                    <a:p>
                      <a:r>
                        <a:rPr lang="en-US" dirty="0"/>
                        <a:t>DC2</a:t>
                      </a:r>
                    </a:p>
                  </a:txBody>
                  <a:tcPr/>
                </a:tc>
                <a:tc>
                  <a:txBody>
                    <a:bodyPr/>
                    <a:lstStyle/>
                    <a:p>
                      <a:pPr algn="ctr"/>
                      <a:r>
                        <a:rPr lang="en-US" dirty="0"/>
                        <a:t>2</a:t>
                      </a:r>
                    </a:p>
                  </a:txBody>
                  <a:tcPr/>
                </a:tc>
                <a:tc>
                  <a:txBody>
                    <a:bodyPr/>
                    <a:lstStyle/>
                    <a:p>
                      <a:pPr algn="ctr"/>
                      <a:r>
                        <a:rPr lang="en-US" dirty="0"/>
                        <a:t>STD4</a:t>
                      </a:r>
                    </a:p>
                  </a:txBody>
                  <a:tcPr/>
                </a:tc>
                <a:extLst>
                  <a:ext uri="{0D108BD9-81ED-4DB2-BD59-A6C34878D82A}">
                    <a16:rowId xmlns:a16="http://schemas.microsoft.com/office/drawing/2014/main" val="10002"/>
                  </a:ext>
                </a:extLst>
              </a:tr>
              <a:tr h="433380">
                <a:tc>
                  <a:txBody>
                    <a:bodyPr/>
                    <a:lstStyle/>
                    <a:p>
                      <a:r>
                        <a:rPr lang="en-US" dirty="0"/>
                        <a:t>SQL1</a:t>
                      </a:r>
                    </a:p>
                  </a:txBody>
                  <a:tcPr/>
                </a:tc>
                <a:tc>
                  <a:txBody>
                    <a:bodyPr/>
                    <a:lstStyle/>
                    <a:p>
                      <a:pPr algn="ctr"/>
                      <a:r>
                        <a:rPr lang="en-US" dirty="0"/>
                        <a:t>5 TB</a:t>
                      </a:r>
                    </a:p>
                  </a:txBody>
                  <a:tcPr/>
                </a:tc>
                <a:tc>
                  <a:txBody>
                    <a:bodyPr/>
                    <a:lstStyle/>
                    <a:p>
                      <a:pPr algn="ctr"/>
                      <a:r>
                        <a:rPr lang="en-US" dirty="0"/>
                        <a:t>PREM1</a:t>
                      </a:r>
                    </a:p>
                  </a:txBody>
                  <a:tcPr/>
                </a:tc>
                <a:extLst>
                  <a:ext uri="{0D108BD9-81ED-4DB2-BD59-A6C34878D82A}">
                    <a16:rowId xmlns:a16="http://schemas.microsoft.com/office/drawing/2014/main" val="10003"/>
                  </a:ext>
                </a:extLst>
              </a:tr>
              <a:tr h="433380">
                <a:tc>
                  <a:txBody>
                    <a:bodyPr/>
                    <a:lstStyle/>
                    <a:p>
                      <a:r>
                        <a:rPr lang="en-US" dirty="0"/>
                        <a:t>SQL2</a:t>
                      </a:r>
                    </a:p>
                  </a:txBody>
                  <a:tcPr/>
                </a:tc>
                <a:tc>
                  <a:txBody>
                    <a:bodyPr/>
                    <a:lstStyle/>
                    <a:p>
                      <a:pPr algn="ctr"/>
                      <a:r>
                        <a:rPr lang="en-US" dirty="0"/>
                        <a:t>5 TB</a:t>
                      </a:r>
                    </a:p>
                  </a:txBody>
                  <a:tcPr/>
                </a:tc>
                <a:tc>
                  <a:txBody>
                    <a:bodyPr/>
                    <a:lstStyle/>
                    <a:p>
                      <a:pPr algn="ctr"/>
                      <a:r>
                        <a:rPr lang="en-US" dirty="0"/>
                        <a:t>PREM2</a:t>
                      </a:r>
                    </a:p>
                  </a:txBody>
                  <a:tcPr/>
                </a:tc>
                <a:extLst>
                  <a:ext uri="{0D108BD9-81ED-4DB2-BD59-A6C34878D82A}">
                    <a16:rowId xmlns:a16="http://schemas.microsoft.com/office/drawing/2014/main" val="10004"/>
                  </a:ext>
                </a:extLst>
              </a:tr>
              <a:tr h="433380">
                <a:tc>
                  <a:txBody>
                    <a:bodyPr/>
                    <a:lstStyle/>
                    <a:p>
                      <a:r>
                        <a:rPr lang="en-US" dirty="0"/>
                        <a:t>MN1</a:t>
                      </a:r>
                    </a:p>
                  </a:txBody>
                  <a:tcPr/>
                </a:tc>
                <a:tc>
                  <a:txBody>
                    <a:bodyPr/>
                    <a:lstStyle/>
                    <a:p>
                      <a:pPr algn="ctr"/>
                      <a:r>
                        <a:rPr lang="en-US" dirty="0"/>
                        <a:t>1</a:t>
                      </a:r>
                    </a:p>
                  </a:txBody>
                  <a:tcPr/>
                </a:tc>
                <a:tc>
                  <a:txBody>
                    <a:bodyPr/>
                    <a:lstStyle/>
                    <a:p>
                      <a:pPr algn="ctr"/>
                      <a:r>
                        <a:rPr lang="en-US" dirty="0"/>
                        <a:t>STD5</a:t>
                      </a:r>
                    </a:p>
                  </a:txBody>
                  <a:tcPr/>
                </a:tc>
                <a:extLst>
                  <a:ext uri="{0D108BD9-81ED-4DB2-BD59-A6C34878D82A}">
                    <a16:rowId xmlns:a16="http://schemas.microsoft.com/office/drawing/2014/main" val="10005"/>
                  </a:ext>
                </a:extLst>
              </a:tr>
              <a:tr h="433380">
                <a:tc>
                  <a:txBody>
                    <a:bodyPr/>
                    <a:lstStyle/>
                    <a:p>
                      <a:r>
                        <a:rPr lang="en-US" dirty="0"/>
                        <a:t>APP1</a:t>
                      </a:r>
                    </a:p>
                  </a:txBody>
                  <a:tcPr/>
                </a:tc>
                <a:tc>
                  <a:txBody>
                    <a:bodyPr/>
                    <a:lstStyle/>
                    <a:p>
                      <a:pPr algn="ctr"/>
                      <a:r>
                        <a:rPr lang="en-US" dirty="0"/>
                        <a:t>3</a:t>
                      </a:r>
                    </a:p>
                  </a:txBody>
                  <a:tcPr/>
                </a:tc>
                <a:tc>
                  <a:txBody>
                    <a:bodyPr/>
                    <a:lstStyle/>
                    <a:p>
                      <a:pPr algn="ctr"/>
                      <a:r>
                        <a:rPr lang="en-US" dirty="0"/>
                        <a:t>STD6</a:t>
                      </a:r>
                    </a:p>
                  </a:txBody>
                  <a:tcPr/>
                </a:tc>
                <a:extLst>
                  <a:ext uri="{0D108BD9-81ED-4DB2-BD59-A6C34878D82A}">
                    <a16:rowId xmlns:a16="http://schemas.microsoft.com/office/drawing/2014/main" val="10006"/>
                  </a:ext>
                </a:extLst>
              </a:tr>
              <a:tr h="433380">
                <a:tc>
                  <a:txBody>
                    <a:bodyPr/>
                    <a:lstStyle/>
                    <a:p>
                      <a:r>
                        <a:rPr lang="en-US" dirty="0"/>
                        <a:t>APP2</a:t>
                      </a:r>
                    </a:p>
                  </a:txBody>
                  <a:tcPr/>
                </a:tc>
                <a:tc>
                  <a:txBody>
                    <a:bodyPr/>
                    <a:lstStyle/>
                    <a:p>
                      <a:pPr algn="ctr"/>
                      <a:r>
                        <a:rPr lang="en-US" dirty="0"/>
                        <a:t>3</a:t>
                      </a:r>
                    </a:p>
                  </a:txBody>
                  <a:tcPr/>
                </a:tc>
                <a:tc>
                  <a:txBody>
                    <a:bodyPr/>
                    <a:lstStyle/>
                    <a:p>
                      <a:pPr algn="ctr"/>
                      <a:r>
                        <a:rPr lang="en-US" dirty="0"/>
                        <a:t>STD7</a:t>
                      </a:r>
                    </a:p>
                  </a:txBody>
                  <a:tcPr/>
                </a:tc>
                <a:extLst>
                  <a:ext uri="{0D108BD9-81ED-4DB2-BD59-A6C34878D82A}">
                    <a16:rowId xmlns:a16="http://schemas.microsoft.com/office/drawing/2014/main" val="10007"/>
                  </a:ext>
                </a:extLst>
              </a:tr>
              <a:tr h="433380">
                <a:tc>
                  <a:txBody>
                    <a:bodyPr/>
                    <a:lstStyle/>
                    <a:p>
                      <a:r>
                        <a:rPr lang="en-US" dirty="0"/>
                        <a:t>WEB1</a:t>
                      </a:r>
                    </a:p>
                  </a:txBody>
                  <a:tcPr/>
                </a:tc>
                <a:tc>
                  <a:txBody>
                    <a:bodyPr/>
                    <a:lstStyle/>
                    <a:p>
                      <a:pPr algn="ctr"/>
                      <a:r>
                        <a:rPr lang="en-US" dirty="0"/>
                        <a:t>2</a:t>
                      </a:r>
                    </a:p>
                  </a:txBody>
                  <a:tcPr/>
                </a:tc>
                <a:tc>
                  <a:txBody>
                    <a:bodyPr/>
                    <a:lstStyle/>
                    <a:p>
                      <a:pPr algn="ctr"/>
                      <a:r>
                        <a:rPr lang="en-US" dirty="0"/>
                        <a:t>STD8</a:t>
                      </a:r>
                    </a:p>
                  </a:txBody>
                  <a:tcPr/>
                </a:tc>
                <a:extLst>
                  <a:ext uri="{0D108BD9-81ED-4DB2-BD59-A6C34878D82A}">
                    <a16:rowId xmlns:a16="http://schemas.microsoft.com/office/drawing/2014/main" val="10008"/>
                  </a:ext>
                </a:extLst>
              </a:tr>
              <a:tr h="433380">
                <a:tc>
                  <a:txBody>
                    <a:bodyPr/>
                    <a:lstStyle/>
                    <a:p>
                      <a:r>
                        <a:rPr lang="en-US" dirty="0"/>
                        <a:t>WEB2</a:t>
                      </a:r>
                    </a:p>
                  </a:txBody>
                  <a:tcPr/>
                </a:tc>
                <a:tc>
                  <a:txBody>
                    <a:bodyPr/>
                    <a:lstStyle/>
                    <a:p>
                      <a:pPr algn="ctr"/>
                      <a:r>
                        <a:rPr lang="en-US" dirty="0"/>
                        <a:t>2</a:t>
                      </a:r>
                    </a:p>
                  </a:txBody>
                  <a:tcPr/>
                </a:tc>
                <a:tc>
                  <a:txBody>
                    <a:bodyPr/>
                    <a:lstStyle/>
                    <a:p>
                      <a:pPr algn="ctr"/>
                      <a:r>
                        <a:rPr lang="en-US" dirty="0"/>
                        <a:t>STD9</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696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4: Identity</a:t>
            </a:r>
          </a:p>
        </p:txBody>
      </p:sp>
      <p:sp>
        <p:nvSpPr>
          <p:cNvPr id="6" name="Text Placeholder 5"/>
          <p:cNvSpPr>
            <a:spLocks noGrp="1"/>
          </p:cNvSpPr>
          <p:nvPr>
            <p:ph type="body" sz="quarter" idx="10"/>
          </p:nvPr>
        </p:nvSpPr>
        <p:spPr>
          <a:xfrm>
            <a:off x="274638" y="1212850"/>
            <a:ext cx="11887200" cy="4832092"/>
          </a:xfrm>
        </p:spPr>
        <p:txBody>
          <a:bodyPr/>
          <a:lstStyle/>
          <a:p>
            <a:r>
              <a:rPr lang="en-US" dirty="0"/>
              <a:t>The set of VMs to support identity for the LOB application</a:t>
            </a:r>
          </a:p>
          <a:p>
            <a:pPr lvl="1"/>
            <a:r>
              <a:rPr lang="en-US" dirty="0"/>
              <a:t>SQL Server 2014 Enterprise requires Windows Server AD membership</a:t>
            </a:r>
          </a:p>
          <a:p>
            <a:pPr lvl="1"/>
            <a:r>
              <a:rPr lang="en-US" dirty="0"/>
              <a:t>DC1 and DC2 in a private forest</a:t>
            </a:r>
          </a:p>
          <a:p>
            <a:r>
              <a:rPr lang="en-US" dirty="0"/>
              <a:t>The load distribution method</a:t>
            </a:r>
          </a:p>
          <a:p>
            <a:pPr lvl="1"/>
            <a:r>
              <a:rPr lang="en-US" dirty="0"/>
              <a:t>DNS round robin to DC1 and DC2</a:t>
            </a:r>
          </a:p>
          <a:p>
            <a:r>
              <a:rPr lang="en-US" dirty="0"/>
              <a:t>The set of network security groups and settings to allow authentication/authorization request traffic</a:t>
            </a:r>
          </a:p>
          <a:p>
            <a:pPr lvl="1"/>
            <a:r>
              <a:rPr lang="en-US" dirty="0"/>
              <a:t>Example: NSG for the IDENT subnet allows inbound Windows Server AD traffic allowed from the WEB, APP, and DATA subnets</a:t>
            </a:r>
          </a:p>
        </p:txBody>
      </p:sp>
    </p:spTree>
    <p:extLst>
      <p:ext uri="{BB962C8B-B14F-4D97-AF65-F5344CB8AC3E}">
        <p14:creationId xmlns:p14="http://schemas.microsoft.com/office/powerpoint/2010/main" val="32089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5: Security</a:t>
            </a:r>
          </a:p>
        </p:txBody>
      </p:sp>
      <p:sp>
        <p:nvSpPr>
          <p:cNvPr id="6" name="Text Placeholder 5"/>
          <p:cNvSpPr>
            <a:spLocks noGrp="1"/>
          </p:cNvSpPr>
          <p:nvPr>
            <p:ph type="body" sz="quarter" idx="10"/>
          </p:nvPr>
        </p:nvSpPr>
        <p:spPr>
          <a:xfrm>
            <a:off x="274638" y="1212850"/>
            <a:ext cx="11887200" cy="3108543"/>
          </a:xfrm>
        </p:spPr>
        <p:txBody>
          <a:bodyPr/>
          <a:lstStyle/>
          <a:p>
            <a:r>
              <a:rPr lang="en-US" dirty="0"/>
              <a:t>Jumpbox with a public IP address</a:t>
            </a:r>
          </a:p>
          <a:p>
            <a:r>
              <a:rPr lang="en-US" dirty="0"/>
              <a:t>Network security groups for subnet isolation</a:t>
            </a:r>
          </a:p>
          <a:p>
            <a:r>
              <a:rPr lang="en-US" dirty="0"/>
              <a:t>Azure Key Vault for encryption keys</a:t>
            </a:r>
          </a:p>
          <a:p>
            <a:pPr lvl="1"/>
            <a:r>
              <a:rPr lang="en-US" dirty="0"/>
              <a:t>For decrypting proprietary algorithm code</a:t>
            </a:r>
          </a:p>
          <a:p>
            <a:r>
              <a:rPr lang="en-US" dirty="0"/>
              <a:t>Anti-malware agents for VMs</a:t>
            </a:r>
          </a:p>
        </p:txBody>
      </p:sp>
    </p:spTree>
    <p:extLst>
      <p:ext uri="{BB962C8B-B14F-4D97-AF65-F5344CB8AC3E}">
        <p14:creationId xmlns:p14="http://schemas.microsoft.com/office/powerpoint/2010/main" val="29601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nvSpPr>
        <p:spPr>
          <a:xfrm>
            <a:off x="8881702" y="2661600"/>
            <a:ext cx="1222736" cy="2568757"/>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81" name="Rectangle 180"/>
          <p:cNvSpPr/>
          <p:nvPr/>
        </p:nvSpPr>
        <p:spPr>
          <a:xfrm>
            <a:off x="6608528" y="2661600"/>
            <a:ext cx="1997663" cy="2568757"/>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2" name="Title 1"/>
          <p:cNvSpPr>
            <a:spLocks noGrp="1"/>
          </p:cNvSpPr>
          <p:nvPr>
            <p:ph type="title"/>
          </p:nvPr>
        </p:nvSpPr>
        <p:spPr/>
        <p:txBody>
          <a:bodyPr/>
          <a:lstStyle/>
          <a:p>
            <a:r>
              <a:rPr lang="en-US" dirty="0"/>
              <a:t>Step 6: VMs, availability sets, and load balancers</a:t>
            </a:r>
          </a:p>
        </p:txBody>
      </p:sp>
      <p:sp>
        <p:nvSpPr>
          <p:cNvPr id="92" name="Rectangle 91"/>
          <p:cNvSpPr/>
          <p:nvPr/>
        </p:nvSpPr>
        <p:spPr>
          <a:xfrm>
            <a:off x="4611408" y="2661600"/>
            <a:ext cx="1451249" cy="2568757"/>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3" name="Rectangle 92"/>
          <p:cNvSpPr/>
          <p:nvPr/>
        </p:nvSpPr>
        <p:spPr>
          <a:xfrm>
            <a:off x="1616746" y="1636789"/>
            <a:ext cx="9796211" cy="5141124"/>
          </a:xfrm>
          <a:prstGeom prst="rect">
            <a:avLst/>
          </a:prstGeom>
          <a:noFill/>
          <a:ln w="19050"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4" name="Rectangle 93"/>
          <p:cNvSpPr/>
          <p:nvPr/>
        </p:nvSpPr>
        <p:spPr>
          <a:xfrm>
            <a:off x="2501441" y="2661601"/>
            <a:ext cx="1590674" cy="2568758"/>
          </a:xfrm>
          <a:prstGeom prst="rect">
            <a:avLst/>
          </a:prstGeom>
          <a:solidFill>
            <a:srgbClr val="5B9BD5">
              <a:lumMod val="20000"/>
              <a:lumOff val="8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95" name="Rectangle 94"/>
          <p:cNvSpPr/>
          <p:nvPr/>
        </p:nvSpPr>
        <p:spPr>
          <a:xfrm>
            <a:off x="1949495" y="2118985"/>
            <a:ext cx="8744258" cy="4065039"/>
          </a:xfrm>
          <a:prstGeom prst="rect">
            <a:avLst/>
          </a:prstGeom>
          <a:noFill/>
          <a:ln w="57150" cap="rnd" cmpd="sng" algn="ctr">
            <a:solidFill>
              <a:srgbClr val="55D455"/>
            </a:solidFill>
            <a:prstDash val="sysDot"/>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99" name="Picture 98"/>
          <p:cNvPicPr>
            <a:picLocks noChangeAspect="1"/>
          </p:cNvPicPr>
          <p:nvPr/>
        </p:nvPicPr>
        <p:blipFill>
          <a:blip r:embed="rId3"/>
          <a:stretch>
            <a:fillRect/>
          </a:stretch>
        </p:blipFill>
        <p:spPr>
          <a:xfrm>
            <a:off x="10398662" y="5987395"/>
            <a:ext cx="597236" cy="393257"/>
          </a:xfrm>
          <a:prstGeom prst="rect">
            <a:avLst/>
          </a:prstGeom>
          <a:solidFill>
            <a:sysClr val="window" lastClr="FFFFFF"/>
          </a:solidFill>
        </p:spPr>
      </p:pic>
      <p:grpSp>
        <p:nvGrpSpPr>
          <p:cNvPr id="4" name="Group 3"/>
          <p:cNvGrpSpPr/>
          <p:nvPr/>
        </p:nvGrpSpPr>
        <p:grpSpPr>
          <a:xfrm>
            <a:off x="4465638" y="2859076"/>
            <a:ext cx="1263966" cy="2200937"/>
            <a:chOff x="4465638" y="2859076"/>
            <a:chExt cx="1263966" cy="2200937"/>
          </a:xfrm>
        </p:grpSpPr>
        <p:sp>
          <p:nvSpPr>
            <p:cNvPr id="124" name="Rectangle 123"/>
            <p:cNvSpPr/>
            <p:nvPr/>
          </p:nvSpPr>
          <p:spPr>
            <a:xfrm>
              <a:off x="4715855" y="2859076"/>
              <a:ext cx="1013749" cy="2200937"/>
            </a:xfrm>
            <a:prstGeom prst="rect">
              <a:avLst/>
            </a:prstGeom>
            <a:solidFill>
              <a:sysClr val="window" lastClr="FFFFFF">
                <a:lumMod val="75000"/>
                <a:alpha val="50196"/>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25" name="Picture 124"/>
            <p:cNvPicPr>
              <a:picLocks noChangeAspect="1"/>
            </p:cNvPicPr>
            <p:nvPr/>
          </p:nvPicPr>
          <p:blipFill>
            <a:blip r:embed="rId4"/>
            <a:stretch>
              <a:fillRect/>
            </a:stretch>
          </p:blipFill>
          <p:spPr>
            <a:xfrm rot="16200000">
              <a:off x="4376419" y="3691713"/>
              <a:ext cx="562995" cy="384558"/>
            </a:xfrm>
            <a:prstGeom prst="rect">
              <a:avLst/>
            </a:prstGeom>
          </p:spPr>
        </p:pic>
      </p:grpSp>
      <p:pic>
        <p:nvPicPr>
          <p:cNvPr id="128" name="Picture 127"/>
          <p:cNvPicPr>
            <a:picLocks noChangeAspect="1"/>
          </p:cNvPicPr>
          <p:nvPr/>
        </p:nvPicPr>
        <p:blipFill>
          <a:blip r:embed="rId5"/>
          <a:stretch>
            <a:fillRect/>
          </a:stretch>
        </p:blipFill>
        <p:spPr>
          <a:xfrm>
            <a:off x="4925341" y="3003140"/>
            <a:ext cx="613501" cy="724608"/>
          </a:xfrm>
          <a:prstGeom prst="rect">
            <a:avLst/>
          </a:prstGeom>
        </p:spPr>
      </p:pic>
      <p:pic>
        <p:nvPicPr>
          <p:cNvPr id="131" name="Picture 130"/>
          <p:cNvPicPr>
            <a:picLocks noChangeAspect="1"/>
          </p:cNvPicPr>
          <p:nvPr/>
        </p:nvPicPr>
        <p:blipFill>
          <a:blip r:embed="rId5"/>
          <a:stretch>
            <a:fillRect/>
          </a:stretch>
        </p:blipFill>
        <p:spPr>
          <a:xfrm>
            <a:off x="4951283" y="4022098"/>
            <a:ext cx="613501" cy="724608"/>
          </a:xfrm>
          <a:prstGeom prst="rect">
            <a:avLst/>
          </a:prstGeom>
        </p:spPr>
      </p:pic>
      <p:sp>
        <p:nvSpPr>
          <p:cNvPr id="137" name="Rectangle 136"/>
          <p:cNvSpPr/>
          <p:nvPr/>
        </p:nvSpPr>
        <p:spPr>
          <a:xfrm>
            <a:off x="6761708" y="2859076"/>
            <a:ext cx="1916350" cy="2200937"/>
          </a:xfrm>
          <a:prstGeom prst="rect">
            <a:avLst/>
          </a:prstGeom>
          <a:solidFill>
            <a:srgbClr val="FFC000">
              <a:alpha val="50196"/>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38" name="Picture 137"/>
          <p:cNvPicPr>
            <a:picLocks noChangeAspect="1"/>
          </p:cNvPicPr>
          <p:nvPr/>
        </p:nvPicPr>
        <p:blipFill>
          <a:blip r:embed="rId6"/>
          <a:stretch>
            <a:fillRect/>
          </a:stretch>
        </p:blipFill>
        <p:spPr>
          <a:xfrm>
            <a:off x="7960175" y="3623479"/>
            <a:ext cx="388839" cy="681477"/>
          </a:xfrm>
          <a:prstGeom prst="rect">
            <a:avLst/>
          </a:prstGeom>
        </p:spPr>
      </p:pic>
      <p:sp>
        <p:nvSpPr>
          <p:cNvPr id="144" name="TextBox 67"/>
          <p:cNvSpPr txBox="1"/>
          <p:nvPr/>
        </p:nvSpPr>
        <p:spPr>
          <a:xfrm>
            <a:off x="7648196" y="4715788"/>
            <a:ext cx="84003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a:rPr>
              <a:t>Cluster</a:t>
            </a:r>
          </a:p>
        </p:txBody>
      </p:sp>
      <p:pic>
        <p:nvPicPr>
          <p:cNvPr id="146" name="Picture 145"/>
          <p:cNvPicPr>
            <a:picLocks noChangeAspect="1"/>
          </p:cNvPicPr>
          <p:nvPr/>
        </p:nvPicPr>
        <p:blipFill>
          <a:blip r:embed="rId7"/>
          <a:stretch>
            <a:fillRect/>
          </a:stretch>
        </p:blipFill>
        <p:spPr>
          <a:xfrm>
            <a:off x="9219662" y="2979401"/>
            <a:ext cx="596219" cy="715982"/>
          </a:xfrm>
          <a:prstGeom prst="rect">
            <a:avLst/>
          </a:prstGeom>
        </p:spPr>
      </p:pic>
      <p:pic>
        <p:nvPicPr>
          <p:cNvPr id="161" name="Picture 160"/>
          <p:cNvPicPr>
            <a:picLocks noChangeAspect="1"/>
          </p:cNvPicPr>
          <p:nvPr/>
        </p:nvPicPr>
        <p:blipFill>
          <a:blip r:embed="rId7"/>
          <a:stretch>
            <a:fillRect/>
          </a:stretch>
        </p:blipFill>
        <p:spPr>
          <a:xfrm>
            <a:off x="9219662" y="4022098"/>
            <a:ext cx="596219" cy="715982"/>
          </a:xfrm>
          <a:prstGeom prst="rect">
            <a:avLst/>
          </a:prstGeom>
        </p:spPr>
      </p:pic>
      <p:grpSp>
        <p:nvGrpSpPr>
          <p:cNvPr id="3" name="Group 2"/>
          <p:cNvGrpSpPr/>
          <p:nvPr/>
        </p:nvGrpSpPr>
        <p:grpSpPr>
          <a:xfrm>
            <a:off x="6339526" y="2862650"/>
            <a:ext cx="1344236" cy="2200937"/>
            <a:chOff x="6339526" y="2862650"/>
            <a:chExt cx="1344236" cy="2200937"/>
          </a:xfrm>
        </p:grpSpPr>
        <p:sp>
          <p:nvSpPr>
            <p:cNvPr id="162" name="Rectangle 161"/>
            <p:cNvSpPr/>
            <p:nvPr/>
          </p:nvSpPr>
          <p:spPr>
            <a:xfrm>
              <a:off x="6628812" y="2862650"/>
              <a:ext cx="1054950" cy="2200937"/>
            </a:xfrm>
            <a:prstGeom prst="rect">
              <a:avLst/>
            </a:prstGeom>
            <a:solidFill>
              <a:sysClr val="window" lastClr="FFFFFF">
                <a:lumMod val="75000"/>
                <a:alpha val="50196"/>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63" name="Picture 162"/>
            <p:cNvPicPr>
              <a:picLocks noChangeAspect="1"/>
            </p:cNvPicPr>
            <p:nvPr/>
          </p:nvPicPr>
          <p:blipFill>
            <a:blip r:embed="rId4"/>
            <a:stretch>
              <a:fillRect/>
            </a:stretch>
          </p:blipFill>
          <p:spPr>
            <a:xfrm rot="16200000">
              <a:off x="6250307" y="3695287"/>
              <a:ext cx="562995" cy="384558"/>
            </a:xfrm>
            <a:prstGeom prst="rect">
              <a:avLst/>
            </a:prstGeom>
          </p:spPr>
        </p:pic>
      </p:grpSp>
      <p:pic>
        <p:nvPicPr>
          <p:cNvPr id="164" name="Picture 163"/>
          <p:cNvPicPr>
            <a:picLocks noChangeAspect="1"/>
          </p:cNvPicPr>
          <p:nvPr/>
        </p:nvPicPr>
        <p:blipFill>
          <a:blip r:embed="rId8"/>
          <a:stretch>
            <a:fillRect/>
          </a:stretch>
        </p:blipFill>
        <p:spPr>
          <a:xfrm>
            <a:off x="7056973" y="3003140"/>
            <a:ext cx="576585" cy="721664"/>
          </a:xfrm>
          <a:prstGeom prst="rect">
            <a:avLst/>
          </a:prstGeom>
        </p:spPr>
      </p:pic>
      <p:pic>
        <p:nvPicPr>
          <p:cNvPr id="165" name="Picture 164"/>
          <p:cNvPicPr>
            <a:picLocks noChangeAspect="1"/>
          </p:cNvPicPr>
          <p:nvPr/>
        </p:nvPicPr>
        <p:blipFill>
          <a:blip r:embed="rId8"/>
          <a:stretch>
            <a:fillRect/>
          </a:stretch>
        </p:blipFill>
        <p:spPr>
          <a:xfrm>
            <a:off x="7056973" y="4022098"/>
            <a:ext cx="576585" cy="721664"/>
          </a:xfrm>
          <a:prstGeom prst="rect">
            <a:avLst/>
          </a:prstGeom>
        </p:spPr>
      </p:pic>
      <p:pic>
        <p:nvPicPr>
          <p:cNvPr id="16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4538" y="1241884"/>
            <a:ext cx="734341" cy="5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3" name="Rectangle 172"/>
          <p:cNvSpPr/>
          <p:nvPr/>
        </p:nvSpPr>
        <p:spPr>
          <a:xfrm>
            <a:off x="1722437" y="1888016"/>
            <a:ext cx="9401724" cy="4657246"/>
          </a:xfrm>
          <a:prstGeom prst="rect">
            <a:avLst/>
          </a:prstGeom>
          <a:noFill/>
          <a:ln w="9525" cap="flat" cmpd="sng" algn="ctr">
            <a:solidFill>
              <a:sysClr val="windowText" lastClr="00000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grpSp>
        <p:nvGrpSpPr>
          <p:cNvPr id="174" name="Group 173"/>
          <p:cNvGrpSpPr/>
          <p:nvPr/>
        </p:nvGrpSpPr>
        <p:grpSpPr>
          <a:xfrm>
            <a:off x="10714037" y="1636789"/>
            <a:ext cx="779499" cy="779499"/>
            <a:chOff x="671400" y="2849169"/>
            <a:chExt cx="779499" cy="779499"/>
          </a:xfrm>
        </p:grpSpPr>
        <p:pic>
          <p:nvPicPr>
            <p:cNvPr id="175" name="Picture 5" descr="https://cdn0.iconfinder.com/data/icons/iconico-3/1024/33.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400" y="2849169"/>
              <a:ext cx="779499" cy="779499"/>
            </a:xfrm>
            <a:prstGeom prst="rect">
              <a:avLst/>
            </a:prstGeom>
            <a:noFill/>
            <a:extLst>
              <a:ext uri="{909E8E84-426E-40DD-AFC4-6F175D3DCCD1}">
                <a14:hiddenFill xmlns:a14="http://schemas.microsoft.com/office/drawing/2010/main">
                  <a:solidFill>
                    <a:srgbClr val="FFFFFF"/>
                  </a:solidFill>
                </a14:hiddenFill>
              </a:ext>
            </a:extLst>
          </p:spPr>
        </p:pic>
        <p:sp>
          <p:nvSpPr>
            <p:cNvPr id="176" name="Oval 175"/>
            <p:cNvSpPr/>
            <p:nvPr/>
          </p:nvSpPr>
          <p:spPr bwMode="auto">
            <a:xfrm>
              <a:off x="919150" y="2990898"/>
              <a:ext cx="280976" cy="280976"/>
            </a:xfrm>
            <a:prstGeom prst="ellipse">
              <a:avLst/>
            </a:prstGeom>
            <a:solidFill>
              <a:srgbClr val="FFFFFF"/>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6" name="Group 5"/>
          <p:cNvGrpSpPr/>
          <p:nvPr/>
        </p:nvGrpSpPr>
        <p:grpSpPr>
          <a:xfrm>
            <a:off x="2715890" y="2159260"/>
            <a:ext cx="7488585" cy="2971638"/>
            <a:chOff x="2715890" y="2159260"/>
            <a:chExt cx="7488585" cy="2971638"/>
          </a:xfrm>
        </p:grpSpPr>
        <p:sp>
          <p:nvSpPr>
            <p:cNvPr id="139" name="Rectangle 138"/>
            <p:cNvSpPr/>
            <p:nvPr/>
          </p:nvSpPr>
          <p:spPr>
            <a:xfrm>
              <a:off x="2715890" y="2428950"/>
              <a:ext cx="1160416" cy="2691909"/>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40" name="Rectangle 139"/>
            <p:cNvSpPr/>
            <p:nvPr/>
          </p:nvSpPr>
          <p:spPr>
            <a:xfrm>
              <a:off x="4834457" y="2428950"/>
              <a:ext cx="1000702" cy="2691909"/>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41" name="Rectangle 140"/>
            <p:cNvSpPr/>
            <p:nvPr/>
          </p:nvSpPr>
          <p:spPr>
            <a:xfrm>
              <a:off x="6914857" y="2428950"/>
              <a:ext cx="1537811" cy="2691909"/>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145" name="Rectangle 144"/>
            <p:cNvSpPr/>
            <p:nvPr/>
          </p:nvSpPr>
          <p:spPr>
            <a:xfrm>
              <a:off x="9018823" y="2438989"/>
              <a:ext cx="1000702" cy="2691909"/>
            </a:xfrm>
            <a:prstGeom prst="rect">
              <a:avLst/>
            </a:prstGeom>
            <a:noFill/>
            <a:ln w="12700" cap="flat" cmpd="sng" algn="ctr">
              <a:solidFill>
                <a:srgbClr val="0070C0"/>
              </a:solidFill>
              <a:prstDash val="dash"/>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77"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3599" y="2159260"/>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8"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4784" y="2159260"/>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80966" y="2159260"/>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23437" y="2159260"/>
              <a:ext cx="481038" cy="49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3" name="Rectangle 182"/>
          <p:cNvSpPr/>
          <p:nvPr/>
        </p:nvSpPr>
        <p:spPr bwMode="auto">
          <a:xfrm>
            <a:off x="2472660" y="5304563"/>
            <a:ext cx="1611977" cy="783499"/>
          </a:xfrm>
          <a:prstGeom prst="rect">
            <a:avLst/>
          </a:prstGeom>
          <a:solidFill>
            <a:srgbClr val="DEEBF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184" name="Picture 183"/>
          <p:cNvPicPr>
            <a:picLocks noChangeAspect="1"/>
          </p:cNvPicPr>
          <p:nvPr/>
        </p:nvPicPr>
        <p:blipFill>
          <a:blip r:embed="rId13"/>
          <a:stretch>
            <a:fillRect/>
          </a:stretch>
        </p:blipFill>
        <p:spPr>
          <a:xfrm>
            <a:off x="3475037" y="5448819"/>
            <a:ext cx="327199" cy="573931"/>
          </a:xfrm>
          <a:prstGeom prst="rect">
            <a:avLst/>
          </a:prstGeom>
        </p:spPr>
      </p:pic>
      <p:cxnSp>
        <p:nvCxnSpPr>
          <p:cNvPr id="44" name="Straight Connector 43"/>
          <p:cNvCxnSpPr/>
          <p:nvPr/>
        </p:nvCxnSpPr>
        <p:spPr>
          <a:xfrm flipH="1">
            <a:off x="1366712" y="5690395"/>
            <a:ext cx="1380790" cy="0"/>
          </a:xfrm>
          <a:prstGeom prst="line">
            <a:avLst/>
          </a:prstGeom>
          <a:ln w="53975">
            <a:headEnd type="none"/>
            <a:tailEnd type="oval"/>
          </a:ln>
        </p:spPr>
        <p:style>
          <a:lnRef idx="1">
            <a:schemeClr val="accent2"/>
          </a:lnRef>
          <a:fillRef idx="0">
            <a:schemeClr val="accent2"/>
          </a:fillRef>
          <a:effectRef idx="0">
            <a:schemeClr val="accent2"/>
          </a:effectRef>
          <a:fontRef idx="minor">
            <a:schemeClr val="tx1"/>
          </a:fontRef>
        </p:style>
      </p:cxnSp>
      <p:grpSp>
        <p:nvGrpSpPr>
          <p:cNvPr id="5" name="Group 4"/>
          <p:cNvGrpSpPr/>
          <p:nvPr/>
        </p:nvGrpSpPr>
        <p:grpSpPr>
          <a:xfrm>
            <a:off x="1366711" y="2859076"/>
            <a:ext cx="2289584" cy="2194098"/>
            <a:chOff x="1366711" y="2859076"/>
            <a:chExt cx="2289584" cy="2194098"/>
          </a:xfrm>
        </p:grpSpPr>
        <p:sp>
          <p:nvSpPr>
            <p:cNvPr id="108" name="Rectangle 107"/>
            <p:cNvSpPr/>
            <p:nvPr/>
          </p:nvSpPr>
          <p:spPr>
            <a:xfrm>
              <a:off x="2597289" y="2859076"/>
              <a:ext cx="1059006" cy="2194098"/>
            </a:xfrm>
            <a:prstGeom prst="rect">
              <a:avLst/>
            </a:prstGeom>
            <a:solidFill>
              <a:sysClr val="window" lastClr="FFFFFF">
                <a:lumMod val="75000"/>
                <a:alpha val="50196"/>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pic>
          <p:nvPicPr>
            <p:cNvPr id="109" name="Picture 108"/>
            <p:cNvPicPr>
              <a:picLocks noChangeAspect="1"/>
            </p:cNvPicPr>
            <p:nvPr/>
          </p:nvPicPr>
          <p:blipFill>
            <a:blip r:embed="rId4"/>
            <a:stretch>
              <a:fillRect/>
            </a:stretch>
          </p:blipFill>
          <p:spPr>
            <a:xfrm rot="16200000">
              <a:off x="2273725" y="3691714"/>
              <a:ext cx="562995" cy="384558"/>
            </a:xfrm>
            <a:prstGeom prst="rect">
              <a:avLst/>
            </a:prstGeom>
          </p:spPr>
        </p:pic>
        <p:cxnSp>
          <p:nvCxnSpPr>
            <p:cNvPr id="45" name="Straight Connector 44"/>
            <p:cNvCxnSpPr/>
            <p:nvPr/>
          </p:nvCxnSpPr>
          <p:spPr>
            <a:xfrm flipH="1">
              <a:off x="1366711" y="3883992"/>
              <a:ext cx="1000477" cy="0"/>
            </a:xfrm>
            <a:prstGeom prst="line">
              <a:avLst/>
            </a:prstGeom>
            <a:ln w="53975">
              <a:headEnd type="none"/>
              <a:tailEnd type="oval"/>
            </a:ln>
          </p:spPr>
          <p:style>
            <a:lnRef idx="1">
              <a:schemeClr val="accent2"/>
            </a:lnRef>
            <a:fillRef idx="0">
              <a:schemeClr val="accent2"/>
            </a:fillRef>
            <a:effectRef idx="0">
              <a:schemeClr val="accent2"/>
            </a:effectRef>
            <a:fontRef idx="minor">
              <a:schemeClr val="tx1"/>
            </a:fontRef>
          </p:style>
        </p:cxnSp>
      </p:grpSp>
      <p:pic>
        <p:nvPicPr>
          <p:cNvPr id="188" name="Picture 187"/>
          <p:cNvPicPr>
            <a:picLocks noChangeAspect="1"/>
          </p:cNvPicPr>
          <p:nvPr/>
        </p:nvPicPr>
        <p:blipFill>
          <a:blip r:embed="rId14"/>
          <a:stretch>
            <a:fillRect/>
          </a:stretch>
        </p:blipFill>
        <p:spPr>
          <a:xfrm>
            <a:off x="2657607" y="5420688"/>
            <a:ext cx="602062" cy="602062"/>
          </a:xfrm>
          <a:prstGeom prst="rect">
            <a:avLst/>
          </a:prstGeom>
        </p:spPr>
      </p:pic>
      <p:pic>
        <p:nvPicPr>
          <p:cNvPr id="113" name="Picture 112"/>
          <p:cNvPicPr>
            <a:picLocks noChangeAspect="1"/>
          </p:cNvPicPr>
          <p:nvPr/>
        </p:nvPicPr>
        <p:blipFill>
          <a:blip r:embed="rId15"/>
          <a:stretch>
            <a:fillRect/>
          </a:stretch>
        </p:blipFill>
        <p:spPr>
          <a:xfrm>
            <a:off x="2856970" y="2979401"/>
            <a:ext cx="630783" cy="733234"/>
          </a:xfrm>
          <a:prstGeom prst="rect">
            <a:avLst/>
          </a:prstGeom>
        </p:spPr>
      </p:pic>
      <p:pic>
        <p:nvPicPr>
          <p:cNvPr id="123" name="Picture 122"/>
          <p:cNvPicPr>
            <a:picLocks noChangeAspect="1"/>
          </p:cNvPicPr>
          <p:nvPr/>
        </p:nvPicPr>
        <p:blipFill>
          <a:blip r:embed="rId15"/>
          <a:stretch>
            <a:fillRect/>
          </a:stretch>
        </p:blipFill>
        <p:spPr>
          <a:xfrm>
            <a:off x="2856970" y="4049154"/>
            <a:ext cx="630783" cy="733234"/>
          </a:xfrm>
          <a:prstGeom prst="rect">
            <a:avLst/>
          </a:prstGeom>
        </p:spPr>
      </p:pic>
    </p:spTree>
    <p:extLst>
      <p:ext uri="{BB962C8B-B14F-4D97-AF65-F5344CB8AC3E}">
        <p14:creationId xmlns:p14="http://schemas.microsoft.com/office/powerpoint/2010/main" val="2299716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Results of Step 6</a:t>
            </a:r>
          </a:p>
        </p:txBody>
      </p:sp>
      <p:graphicFrame>
        <p:nvGraphicFramePr>
          <p:cNvPr id="4" name="Table 3"/>
          <p:cNvGraphicFramePr>
            <a:graphicFrameLocks noGrp="1"/>
          </p:cNvGraphicFramePr>
          <p:nvPr>
            <p:extLst>
              <p:ext uri="{D42A27DB-BD31-4B8C-83A1-F6EECF244321}">
                <p14:modId xmlns:p14="http://schemas.microsoft.com/office/powerpoint/2010/main" val="138149433"/>
              </p:ext>
            </p:extLst>
          </p:nvPr>
        </p:nvGraphicFramePr>
        <p:xfrm>
          <a:off x="457202" y="1113673"/>
          <a:ext cx="10637837" cy="5681580"/>
        </p:xfrm>
        <a:graphic>
          <a:graphicData uri="http://schemas.openxmlformats.org/drawingml/2006/table">
            <a:tbl>
              <a:tblPr firstRow="1" bandRow="1">
                <a:tableStyleId>{5C22544A-7EE6-4342-B048-85BDC9FD1C3A}</a:tableStyleId>
              </a:tblPr>
              <a:tblGrid>
                <a:gridCol w="1519691">
                  <a:extLst>
                    <a:ext uri="{9D8B030D-6E8A-4147-A177-3AD203B41FA5}">
                      <a16:colId xmlns:a16="http://schemas.microsoft.com/office/drawing/2014/main" val="20000"/>
                    </a:ext>
                  </a:extLst>
                </a:gridCol>
                <a:gridCol w="1081086">
                  <a:extLst>
                    <a:ext uri="{9D8B030D-6E8A-4147-A177-3AD203B41FA5}">
                      <a16:colId xmlns:a16="http://schemas.microsoft.com/office/drawing/2014/main" val="20001"/>
                    </a:ext>
                  </a:extLst>
                </a:gridCol>
                <a:gridCol w="1958295">
                  <a:extLst>
                    <a:ext uri="{9D8B030D-6E8A-4147-A177-3AD203B41FA5}">
                      <a16:colId xmlns:a16="http://schemas.microsoft.com/office/drawing/2014/main" val="20002"/>
                    </a:ext>
                  </a:extLst>
                </a:gridCol>
                <a:gridCol w="1519691">
                  <a:extLst>
                    <a:ext uri="{9D8B030D-6E8A-4147-A177-3AD203B41FA5}">
                      <a16:colId xmlns:a16="http://schemas.microsoft.com/office/drawing/2014/main" val="2499538904"/>
                    </a:ext>
                  </a:extLst>
                </a:gridCol>
                <a:gridCol w="1452330">
                  <a:extLst>
                    <a:ext uri="{9D8B030D-6E8A-4147-A177-3AD203B41FA5}">
                      <a16:colId xmlns:a16="http://schemas.microsoft.com/office/drawing/2014/main" val="20005"/>
                    </a:ext>
                  </a:extLst>
                </a:gridCol>
                <a:gridCol w="1587053">
                  <a:extLst>
                    <a:ext uri="{9D8B030D-6E8A-4147-A177-3AD203B41FA5}">
                      <a16:colId xmlns:a16="http://schemas.microsoft.com/office/drawing/2014/main" val="20006"/>
                    </a:ext>
                  </a:extLst>
                </a:gridCol>
                <a:gridCol w="1519691">
                  <a:extLst>
                    <a:ext uri="{9D8B030D-6E8A-4147-A177-3AD203B41FA5}">
                      <a16:colId xmlns:a16="http://schemas.microsoft.com/office/drawing/2014/main" val="1622544286"/>
                    </a:ext>
                  </a:extLst>
                </a:gridCol>
              </a:tblGrid>
              <a:tr h="914400">
                <a:tc>
                  <a:txBody>
                    <a:bodyPr/>
                    <a:lstStyle/>
                    <a:p>
                      <a:r>
                        <a:rPr lang="en-US" dirty="0"/>
                        <a:t>VM name</a:t>
                      </a:r>
                    </a:p>
                  </a:txBody>
                  <a:tcPr/>
                </a:tc>
                <a:tc>
                  <a:txBody>
                    <a:bodyPr/>
                    <a:lstStyle/>
                    <a:p>
                      <a:pPr algn="ctr"/>
                      <a:r>
                        <a:rPr lang="en-US" dirty="0"/>
                        <a:t>Size</a:t>
                      </a:r>
                    </a:p>
                  </a:txBody>
                  <a:tcPr/>
                </a:tc>
                <a:tc>
                  <a:txBody>
                    <a:bodyPr/>
                    <a:lstStyle/>
                    <a:p>
                      <a:pPr algn="ctr"/>
                      <a:r>
                        <a:rPr lang="en-US" dirty="0"/>
                        <a:t>Image</a:t>
                      </a:r>
                    </a:p>
                  </a:txBody>
                  <a:tcPr/>
                </a:tc>
                <a:tc>
                  <a:txBody>
                    <a:bodyPr/>
                    <a:lstStyle/>
                    <a:p>
                      <a:pPr algn="ctr"/>
                      <a:r>
                        <a:rPr lang="en-US" dirty="0"/>
                        <a:t>Static</a:t>
                      </a:r>
                      <a:r>
                        <a:rPr lang="en-US" baseline="0" dirty="0"/>
                        <a:t> private IP?</a:t>
                      </a:r>
                      <a:endParaRPr lang="en-US" dirty="0"/>
                    </a:p>
                  </a:txBody>
                  <a:tcPr/>
                </a:tc>
                <a:tc>
                  <a:txBody>
                    <a:bodyPr/>
                    <a:lstStyle/>
                    <a:p>
                      <a:pPr algn="ctr"/>
                      <a:r>
                        <a:rPr lang="en-US" dirty="0"/>
                        <a:t>Public IP?</a:t>
                      </a:r>
                    </a:p>
                  </a:txBody>
                  <a:tcPr/>
                </a:tc>
                <a:tc>
                  <a:txBody>
                    <a:bodyPr/>
                    <a:lstStyle/>
                    <a:p>
                      <a:pPr algn="ctr"/>
                      <a:r>
                        <a:rPr lang="en-US" dirty="0"/>
                        <a:t>Availability</a:t>
                      </a:r>
                      <a:r>
                        <a:rPr lang="en-US" baseline="0" dirty="0"/>
                        <a:t> set</a:t>
                      </a:r>
                      <a:endParaRPr lang="en-US" dirty="0"/>
                    </a:p>
                  </a:txBody>
                  <a:tcPr/>
                </a:tc>
                <a:tc>
                  <a:txBody>
                    <a:bodyPr/>
                    <a:lstStyle/>
                    <a:p>
                      <a:pPr algn="ctr"/>
                      <a:r>
                        <a:rPr lang="en-US" dirty="0"/>
                        <a:t>Load balancer instance</a:t>
                      </a:r>
                    </a:p>
                  </a:txBody>
                  <a:tcPr/>
                </a:tc>
                <a:extLst>
                  <a:ext uri="{0D108BD9-81ED-4DB2-BD59-A6C34878D82A}">
                    <a16:rowId xmlns:a16="http://schemas.microsoft.com/office/drawing/2014/main" val="10000"/>
                  </a:ext>
                </a:extLst>
              </a:tr>
              <a:tr h="433380">
                <a:tc>
                  <a:txBody>
                    <a:bodyPr/>
                    <a:lstStyle/>
                    <a:p>
                      <a:r>
                        <a:rPr lang="en-US" dirty="0"/>
                        <a:t>JB</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86980471"/>
                  </a:ext>
                </a:extLst>
              </a:tr>
              <a:tr h="433380">
                <a:tc>
                  <a:txBody>
                    <a:bodyPr/>
                    <a:lstStyle/>
                    <a:p>
                      <a:r>
                        <a:rPr lang="en-US" dirty="0"/>
                        <a:t>MON</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029682292"/>
                  </a:ext>
                </a:extLst>
              </a:tr>
              <a:tr h="433380">
                <a:tc>
                  <a:txBody>
                    <a:bodyPr/>
                    <a:lstStyle/>
                    <a:p>
                      <a:r>
                        <a:rPr lang="en-US" dirty="0"/>
                        <a:t>DC1</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DCs</a:t>
                      </a:r>
                    </a:p>
                  </a:txBody>
                  <a:tcPr/>
                </a:tc>
                <a:tc>
                  <a:txBody>
                    <a:bodyPr/>
                    <a:lstStyle/>
                    <a:p>
                      <a:pPr algn="ctr"/>
                      <a:r>
                        <a:rPr lang="en-US" dirty="0"/>
                        <a:t>-</a:t>
                      </a:r>
                    </a:p>
                  </a:txBody>
                  <a:tcPr/>
                </a:tc>
                <a:extLst>
                  <a:ext uri="{0D108BD9-81ED-4DB2-BD59-A6C34878D82A}">
                    <a16:rowId xmlns:a16="http://schemas.microsoft.com/office/drawing/2014/main" val="10001"/>
                  </a:ext>
                </a:extLst>
              </a:tr>
              <a:tr h="433380">
                <a:tc>
                  <a:txBody>
                    <a:bodyPr/>
                    <a:lstStyle/>
                    <a:p>
                      <a:r>
                        <a:rPr lang="en-US" dirty="0"/>
                        <a:t>DC2</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DCs</a:t>
                      </a:r>
                    </a:p>
                  </a:txBody>
                  <a:tcPr/>
                </a:tc>
                <a:tc>
                  <a:txBody>
                    <a:bodyPr/>
                    <a:lstStyle/>
                    <a:p>
                      <a:pPr algn="ctr"/>
                      <a:r>
                        <a:rPr lang="en-US" dirty="0"/>
                        <a:t>-</a:t>
                      </a:r>
                    </a:p>
                  </a:txBody>
                  <a:tcPr/>
                </a:tc>
                <a:extLst>
                  <a:ext uri="{0D108BD9-81ED-4DB2-BD59-A6C34878D82A}">
                    <a16:rowId xmlns:a16="http://schemas.microsoft.com/office/drawing/2014/main" val="10002"/>
                  </a:ext>
                </a:extLst>
              </a:tr>
              <a:tr h="433380">
                <a:tc>
                  <a:txBody>
                    <a:bodyPr/>
                    <a:lstStyle/>
                    <a:p>
                      <a:r>
                        <a:rPr lang="en-US" dirty="0"/>
                        <a:t>SQL1</a:t>
                      </a:r>
                    </a:p>
                  </a:txBody>
                  <a:tcPr/>
                </a:tc>
                <a:tc>
                  <a:txBody>
                    <a:bodyPr/>
                    <a:lstStyle/>
                    <a:p>
                      <a:pPr algn="ctr"/>
                      <a:r>
                        <a:rPr lang="en-US" dirty="0"/>
                        <a:t>DS4</a:t>
                      </a:r>
                    </a:p>
                  </a:txBody>
                  <a:tcPr/>
                </a:tc>
                <a:tc>
                  <a:txBody>
                    <a:bodyPr/>
                    <a:lstStyle/>
                    <a:p>
                      <a:pPr algn="ctr"/>
                      <a:r>
                        <a:rPr lang="en-US" dirty="0"/>
                        <a:t>SQL 2014 Ent</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SQLs</a:t>
                      </a:r>
                    </a:p>
                  </a:txBody>
                  <a:tcPr/>
                </a:tc>
                <a:tc>
                  <a:txBody>
                    <a:bodyPr/>
                    <a:lstStyle/>
                    <a:p>
                      <a:pPr algn="ctr"/>
                      <a:r>
                        <a:rPr lang="en-US" dirty="0"/>
                        <a:t>DATA-ILB</a:t>
                      </a:r>
                    </a:p>
                  </a:txBody>
                  <a:tcPr/>
                </a:tc>
                <a:extLst>
                  <a:ext uri="{0D108BD9-81ED-4DB2-BD59-A6C34878D82A}">
                    <a16:rowId xmlns:a16="http://schemas.microsoft.com/office/drawing/2014/main" val="10003"/>
                  </a:ext>
                </a:extLst>
              </a:tr>
              <a:tr h="433380">
                <a:tc>
                  <a:txBody>
                    <a:bodyPr/>
                    <a:lstStyle/>
                    <a:p>
                      <a:r>
                        <a:rPr lang="en-US" dirty="0"/>
                        <a:t>SQL2</a:t>
                      </a:r>
                    </a:p>
                  </a:txBody>
                  <a:tcPr/>
                </a:tc>
                <a:tc>
                  <a:txBody>
                    <a:bodyPr/>
                    <a:lstStyle/>
                    <a:p>
                      <a:pPr algn="ctr"/>
                      <a:r>
                        <a:rPr lang="en-US" dirty="0"/>
                        <a:t>DS4</a:t>
                      </a: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dirty="0"/>
                        <a:t>SQL 2014 Ent</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SQLs</a:t>
                      </a:r>
                    </a:p>
                  </a:txBody>
                  <a:tcPr/>
                </a:tc>
                <a:tc>
                  <a:txBody>
                    <a:bodyPr/>
                    <a:lstStyle/>
                    <a:p>
                      <a:pPr algn="ctr"/>
                      <a:r>
                        <a:rPr lang="en-US" dirty="0"/>
                        <a:t>DATA-ILB</a:t>
                      </a:r>
                    </a:p>
                  </a:txBody>
                  <a:tcPr/>
                </a:tc>
                <a:extLst>
                  <a:ext uri="{0D108BD9-81ED-4DB2-BD59-A6C34878D82A}">
                    <a16:rowId xmlns:a16="http://schemas.microsoft.com/office/drawing/2014/main" val="10004"/>
                  </a:ext>
                </a:extLst>
              </a:tr>
              <a:tr h="433380">
                <a:tc>
                  <a:txBody>
                    <a:bodyPr/>
                    <a:lstStyle/>
                    <a:p>
                      <a:r>
                        <a:rPr lang="en-US" dirty="0"/>
                        <a:t>MN1</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SQLs</a:t>
                      </a:r>
                    </a:p>
                  </a:txBody>
                  <a:tcPr/>
                </a:tc>
                <a:tc>
                  <a:txBody>
                    <a:bodyPr/>
                    <a:lstStyle/>
                    <a:p>
                      <a:pPr algn="ctr"/>
                      <a:endParaRPr lang="en-US" dirty="0"/>
                    </a:p>
                  </a:txBody>
                  <a:tcPr/>
                </a:tc>
                <a:extLst>
                  <a:ext uri="{0D108BD9-81ED-4DB2-BD59-A6C34878D82A}">
                    <a16:rowId xmlns:a16="http://schemas.microsoft.com/office/drawing/2014/main" val="10005"/>
                  </a:ext>
                </a:extLst>
              </a:tr>
              <a:tr h="433380">
                <a:tc>
                  <a:txBody>
                    <a:bodyPr/>
                    <a:lstStyle/>
                    <a:p>
                      <a:r>
                        <a:rPr lang="en-US" dirty="0"/>
                        <a:t>APP1</a:t>
                      </a:r>
                    </a:p>
                  </a:txBody>
                  <a:tcPr/>
                </a:tc>
                <a:tc>
                  <a:txBody>
                    <a:bodyPr/>
                    <a:lstStyle/>
                    <a:p>
                      <a:pPr algn="ctr"/>
                      <a:r>
                        <a:rPr lang="en-US" dirty="0"/>
                        <a:t>D4</a:t>
                      </a:r>
                    </a:p>
                  </a:txBody>
                  <a:tcPr/>
                </a:tc>
                <a:tc>
                  <a:txBody>
                    <a:bodyPr/>
                    <a:lstStyle/>
                    <a:p>
                      <a:pPr algn="ctr"/>
                      <a:r>
                        <a:rPr lang="en-US" dirty="0"/>
                        <a:t>WS 2012 R2</a:t>
                      </a:r>
                    </a:p>
                  </a:txBody>
                  <a:tcPr/>
                </a:tc>
                <a:tc>
                  <a:txBody>
                    <a:bodyPr/>
                    <a:lstStyle/>
                    <a:p>
                      <a:pPr algn="ctr"/>
                      <a:r>
                        <a:rPr lang="en-US" dirty="0"/>
                        <a:t>No</a:t>
                      </a:r>
                    </a:p>
                  </a:txBody>
                  <a:tcPr/>
                </a:tc>
                <a:tc>
                  <a:txBody>
                    <a:bodyPr/>
                    <a:lstStyle/>
                    <a:p>
                      <a:pPr algn="ctr"/>
                      <a:r>
                        <a:rPr lang="en-US" dirty="0"/>
                        <a:t>No</a:t>
                      </a:r>
                    </a:p>
                  </a:txBody>
                  <a:tcPr/>
                </a:tc>
                <a:tc>
                  <a:txBody>
                    <a:bodyPr/>
                    <a:lstStyle/>
                    <a:p>
                      <a:pPr algn="ctr"/>
                      <a:r>
                        <a:rPr lang="en-US" dirty="0"/>
                        <a:t>APPs</a:t>
                      </a:r>
                    </a:p>
                  </a:txBody>
                  <a:tcPr/>
                </a:tc>
                <a:tc>
                  <a:txBody>
                    <a:bodyPr/>
                    <a:lstStyle/>
                    <a:p>
                      <a:pPr algn="ctr"/>
                      <a:r>
                        <a:rPr lang="en-US" dirty="0"/>
                        <a:t>APP-ILB</a:t>
                      </a:r>
                    </a:p>
                  </a:txBody>
                  <a:tcPr/>
                </a:tc>
                <a:extLst>
                  <a:ext uri="{0D108BD9-81ED-4DB2-BD59-A6C34878D82A}">
                    <a16:rowId xmlns:a16="http://schemas.microsoft.com/office/drawing/2014/main" val="10006"/>
                  </a:ext>
                </a:extLst>
              </a:tr>
              <a:tr h="433380">
                <a:tc>
                  <a:txBody>
                    <a:bodyPr/>
                    <a:lstStyle/>
                    <a:p>
                      <a:r>
                        <a:rPr lang="en-US" dirty="0"/>
                        <a:t>APP2</a:t>
                      </a:r>
                    </a:p>
                  </a:txBody>
                  <a:tcPr/>
                </a:tc>
                <a:tc>
                  <a:txBody>
                    <a:bodyPr/>
                    <a:lstStyle/>
                    <a:p>
                      <a:pPr algn="ctr"/>
                      <a:r>
                        <a:rPr lang="en-US" dirty="0"/>
                        <a:t>D4</a:t>
                      </a:r>
                    </a:p>
                  </a:txBody>
                  <a:tcPr/>
                </a:tc>
                <a:tc>
                  <a:txBody>
                    <a:bodyPr/>
                    <a:lstStyle/>
                    <a:p>
                      <a:pPr algn="ctr"/>
                      <a:r>
                        <a:rPr lang="en-US" dirty="0"/>
                        <a:t>WS 2012 R2</a:t>
                      </a:r>
                    </a:p>
                  </a:txBody>
                  <a:tcPr/>
                </a:tc>
                <a:tc>
                  <a:txBody>
                    <a:bodyPr/>
                    <a:lstStyle/>
                    <a:p>
                      <a:pPr algn="ctr"/>
                      <a:r>
                        <a:rPr lang="en-US" dirty="0"/>
                        <a:t>No</a:t>
                      </a:r>
                    </a:p>
                  </a:txBody>
                  <a:tcPr/>
                </a:tc>
                <a:tc>
                  <a:txBody>
                    <a:bodyPr/>
                    <a:lstStyle/>
                    <a:p>
                      <a:pPr algn="ctr"/>
                      <a:r>
                        <a:rPr lang="en-US" dirty="0"/>
                        <a:t>No</a:t>
                      </a:r>
                    </a:p>
                  </a:txBody>
                  <a:tcPr/>
                </a:tc>
                <a:tc>
                  <a:txBody>
                    <a:bodyPr/>
                    <a:lstStyle/>
                    <a:p>
                      <a:pPr algn="ctr"/>
                      <a:r>
                        <a:rPr lang="en-US" dirty="0"/>
                        <a:t>APPs</a:t>
                      </a:r>
                    </a:p>
                  </a:txBody>
                  <a:tcPr/>
                </a:tc>
                <a:tc>
                  <a:txBody>
                    <a:bodyPr/>
                    <a:lstStyle/>
                    <a:p>
                      <a:pPr algn="ctr"/>
                      <a:r>
                        <a:rPr lang="en-US" dirty="0"/>
                        <a:t>APP-ILB</a:t>
                      </a:r>
                    </a:p>
                  </a:txBody>
                  <a:tcPr/>
                </a:tc>
                <a:extLst>
                  <a:ext uri="{0D108BD9-81ED-4DB2-BD59-A6C34878D82A}">
                    <a16:rowId xmlns:a16="http://schemas.microsoft.com/office/drawing/2014/main" val="10007"/>
                  </a:ext>
                </a:extLst>
              </a:tr>
              <a:tr h="433380">
                <a:tc>
                  <a:txBody>
                    <a:bodyPr/>
                    <a:lstStyle/>
                    <a:p>
                      <a:r>
                        <a:rPr lang="en-US" dirty="0"/>
                        <a:t>WEB1</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No</a:t>
                      </a:r>
                    </a:p>
                  </a:txBody>
                  <a:tcPr/>
                </a:tc>
                <a:tc>
                  <a:txBody>
                    <a:bodyPr/>
                    <a:lstStyle/>
                    <a:p>
                      <a:pPr algn="ctr"/>
                      <a:r>
                        <a:rPr lang="en-US" dirty="0"/>
                        <a:t>No</a:t>
                      </a:r>
                    </a:p>
                  </a:txBody>
                  <a:tcPr/>
                </a:tc>
                <a:tc>
                  <a:txBody>
                    <a:bodyPr/>
                    <a:lstStyle/>
                    <a:p>
                      <a:pPr algn="ctr"/>
                      <a:r>
                        <a:rPr lang="en-US" dirty="0"/>
                        <a:t>WEBs</a:t>
                      </a:r>
                    </a:p>
                  </a:txBody>
                  <a:tcPr/>
                </a:tc>
                <a:tc>
                  <a:txBody>
                    <a:bodyPr/>
                    <a:lstStyle/>
                    <a:p>
                      <a:pPr algn="ctr"/>
                      <a:r>
                        <a:rPr lang="en-US" dirty="0"/>
                        <a:t>WEB-ELB</a:t>
                      </a:r>
                    </a:p>
                  </a:txBody>
                  <a:tcPr/>
                </a:tc>
                <a:extLst>
                  <a:ext uri="{0D108BD9-81ED-4DB2-BD59-A6C34878D82A}">
                    <a16:rowId xmlns:a16="http://schemas.microsoft.com/office/drawing/2014/main" val="10008"/>
                  </a:ext>
                </a:extLst>
              </a:tr>
              <a:tr h="433380">
                <a:tc>
                  <a:txBody>
                    <a:bodyPr/>
                    <a:lstStyle/>
                    <a:p>
                      <a:r>
                        <a:rPr lang="en-US" dirty="0"/>
                        <a:t>WEB2</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No</a:t>
                      </a:r>
                    </a:p>
                  </a:txBody>
                  <a:tcPr/>
                </a:tc>
                <a:tc>
                  <a:txBody>
                    <a:bodyPr/>
                    <a:lstStyle/>
                    <a:p>
                      <a:pPr algn="ctr"/>
                      <a:r>
                        <a:rPr lang="en-US" dirty="0"/>
                        <a:t>No</a:t>
                      </a:r>
                    </a:p>
                  </a:txBody>
                  <a:tcPr/>
                </a:tc>
                <a:tc>
                  <a:txBody>
                    <a:bodyPr/>
                    <a:lstStyle/>
                    <a:p>
                      <a:pPr algn="ctr"/>
                      <a:r>
                        <a:rPr lang="en-US" dirty="0"/>
                        <a:t>WEBs</a:t>
                      </a:r>
                    </a:p>
                  </a:txBody>
                  <a:tcPr/>
                </a:tc>
                <a:tc>
                  <a:txBody>
                    <a:bodyPr/>
                    <a:lstStyle/>
                    <a:p>
                      <a:pPr algn="ctr"/>
                      <a:r>
                        <a:rPr lang="en-US" dirty="0"/>
                        <a:t>WEB-ELB</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498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design recap</a:t>
            </a:r>
          </a:p>
        </p:txBody>
      </p:sp>
      <p:sp>
        <p:nvSpPr>
          <p:cNvPr id="3" name="Text Placeholder 2"/>
          <p:cNvSpPr>
            <a:spLocks noGrp="1"/>
          </p:cNvSpPr>
          <p:nvPr>
            <p:ph type="body" sz="quarter" idx="10"/>
          </p:nvPr>
        </p:nvSpPr>
        <p:spPr>
          <a:xfrm>
            <a:off x="274638" y="1212850"/>
            <a:ext cx="11887200" cy="4801314"/>
          </a:xfrm>
        </p:spPr>
        <p:txBody>
          <a:bodyPr/>
          <a:lstStyle/>
          <a:p>
            <a:r>
              <a:rPr lang="en-US" dirty="0"/>
              <a:t>Azure environment:</a:t>
            </a:r>
          </a:p>
          <a:p>
            <a:pPr lvl="1"/>
            <a:r>
              <a:rPr lang="en-US" dirty="0"/>
              <a:t>1 Azure subscription in one location</a:t>
            </a:r>
          </a:p>
          <a:p>
            <a:pPr lvl="1"/>
            <a:r>
              <a:rPr lang="en-US" dirty="0"/>
              <a:t>6 resource groups</a:t>
            </a:r>
          </a:p>
          <a:p>
            <a:pPr lvl="1"/>
            <a:r>
              <a:rPr lang="en-US" dirty="0"/>
              <a:t>1 cloud-only </a:t>
            </a:r>
            <a:r>
              <a:rPr lang="en-US"/>
              <a:t>VNet</a:t>
            </a:r>
            <a:endParaRPr lang="en-US" dirty="0"/>
          </a:p>
          <a:p>
            <a:pPr lvl="1"/>
            <a:r>
              <a:rPr lang="en-US" dirty="0"/>
              <a:t>5 subnets (management plus 4 tiers)</a:t>
            </a:r>
          </a:p>
          <a:p>
            <a:pPr lvl="1"/>
            <a:r>
              <a:rPr lang="en-US" dirty="0"/>
              <a:t>5 network security groups (one for each subnet)</a:t>
            </a:r>
          </a:p>
          <a:p>
            <a:pPr lvl="1"/>
            <a:r>
              <a:rPr lang="en-US" dirty="0"/>
              <a:t>12 storage accounts (10 standard and 2 premium)</a:t>
            </a:r>
          </a:p>
          <a:p>
            <a:pPr lvl="1"/>
            <a:r>
              <a:rPr lang="en-US" dirty="0"/>
              <a:t>4 availability sets (one for each tier)</a:t>
            </a:r>
          </a:p>
          <a:p>
            <a:pPr lvl="1"/>
            <a:r>
              <a:rPr lang="en-US" dirty="0"/>
              <a:t>3 load balancer instances (1 Internet-facing and 2 internal)</a:t>
            </a:r>
          </a:p>
          <a:p>
            <a:r>
              <a:rPr lang="en-US" dirty="0"/>
              <a:t>11 VMs:</a:t>
            </a:r>
          </a:p>
          <a:p>
            <a:pPr lvl="1"/>
            <a:r>
              <a:rPr lang="en-US" dirty="0"/>
              <a:t>2 management VMs</a:t>
            </a:r>
          </a:p>
          <a:p>
            <a:pPr lvl="1"/>
            <a:r>
              <a:rPr lang="en-US" dirty="0"/>
              <a:t>9 VMs for the app: 2 for the ID tier, 3 for the Data tier, 2 for the App, and 2 for the Web tier</a:t>
            </a:r>
          </a:p>
        </p:txBody>
      </p:sp>
    </p:spTree>
    <p:extLst>
      <p:ext uri="{BB962C8B-B14F-4D97-AF65-F5344CB8AC3E}">
        <p14:creationId xmlns:p14="http://schemas.microsoft.com/office/powerpoint/2010/main" val="36269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environment settings for each VM</a:t>
            </a:r>
          </a:p>
        </p:txBody>
      </p:sp>
      <p:graphicFrame>
        <p:nvGraphicFramePr>
          <p:cNvPr id="4" name="Table 3"/>
          <p:cNvGraphicFramePr>
            <a:graphicFrameLocks noGrp="1"/>
          </p:cNvGraphicFramePr>
          <p:nvPr>
            <p:extLst>
              <p:ext uri="{D42A27DB-BD31-4B8C-83A1-F6EECF244321}">
                <p14:modId xmlns:p14="http://schemas.microsoft.com/office/powerpoint/2010/main" val="4129696171"/>
              </p:ext>
            </p:extLst>
          </p:nvPr>
        </p:nvGraphicFramePr>
        <p:xfrm>
          <a:off x="420261" y="1221047"/>
          <a:ext cx="11743943" cy="5389937"/>
        </p:xfrm>
        <a:graphic>
          <a:graphicData uri="http://schemas.openxmlformats.org/drawingml/2006/table">
            <a:tbl>
              <a:tblPr firstRow="1" bandRow="1">
                <a:tableStyleId>{5C22544A-7EE6-4342-B048-85BDC9FD1C3A}</a:tableStyleId>
              </a:tblPr>
              <a:tblGrid>
                <a:gridCol w="1225976">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07157">
                  <a:extLst>
                    <a:ext uri="{9D8B030D-6E8A-4147-A177-3AD203B41FA5}">
                      <a16:colId xmlns:a16="http://schemas.microsoft.com/office/drawing/2014/main" val="1386093766"/>
                    </a:ext>
                  </a:extLst>
                </a:gridCol>
                <a:gridCol w="1457362">
                  <a:extLst>
                    <a:ext uri="{9D8B030D-6E8A-4147-A177-3AD203B41FA5}">
                      <a16:colId xmlns:a16="http://schemas.microsoft.com/office/drawing/2014/main" val="20004"/>
                    </a:ext>
                  </a:extLst>
                </a:gridCol>
                <a:gridCol w="1457362">
                  <a:extLst>
                    <a:ext uri="{9D8B030D-6E8A-4147-A177-3AD203B41FA5}">
                      <a16:colId xmlns:a16="http://schemas.microsoft.com/office/drawing/2014/main" val="20005"/>
                    </a:ext>
                  </a:extLst>
                </a:gridCol>
                <a:gridCol w="1457362">
                  <a:extLst>
                    <a:ext uri="{9D8B030D-6E8A-4147-A177-3AD203B41FA5}">
                      <a16:colId xmlns:a16="http://schemas.microsoft.com/office/drawing/2014/main" val="20006"/>
                    </a:ext>
                  </a:extLst>
                </a:gridCol>
                <a:gridCol w="1457362">
                  <a:extLst>
                    <a:ext uri="{9D8B030D-6E8A-4147-A177-3AD203B41FA5}">
                      <a16:colId xmlns:a16="http://schemas.microsoft.com/office/drawing/2014/main" val="20007"/>
                    </a:ext>
                  </a:extLst>
                </a:gridCol>
                <a:gridCol w="1457362">
                  <a:extLst>
                    <a:ext uri="{9D8B030D-6E8A-4147-A177-3AD203B41FA5}">
                      <a16:colId xmlns:a16="http://schemas.microsoft.com/office/drawing/2014/main" val="1622544286"/>
                    </a:ext>
                  </a:extLst>
                </a:gridCol>
              </a:tblGrid>
              <a:tr h="914400">
                <a:tc>
                  <a:txBody>
                    <a:bodyPr/>
                    <a:lstStyle/>
                    <a:p>
                      <a:r>
                        <a:rPr lang="en-US" dirty="0"/>
                        <a:t>VM name</a:t>
                      </a:r>
                    </a:p>
                  </a:txBody>
                  <a:tcPr/>
                </a:tc>
                <a:tc>
                  <a:txBody>
                    <a:bodyPr/>
                    <a:lstStyle/>
                    <a:p>
                      <a:pPr algn="ctr"/>
                      <a:r>
                        <a:rPr lang="en-US" dirty="0"/>
                        <a:t>Location</a:t>
                      </a:r>
                    </a:p>
                  </a:txBody>
                  <a:tcPr/>
                </a:tc>
                <a:tc>
                  <a:txBody>
                    <a:bodyPr/>
                    <a:lstStyle/>
                    <a:p>
                      <a:pPr algn="ctr"/>
                      <a:r>
                        <a:rPr lang="en-US" dirty="0"/>
                        <a:t>Resource group</a:t>
                      </a:r>
                    </a:p>
                  </a:txBody>
                  <a:tcPr/>
                </a:tc>
                <a:tc>
                  <a:txBody>
                    <a:bodyPr/>
                    <a:lstStyle/>
                    <a:p>
                      <a:pPr algn="ctr"/>
                      <a:r>
                        <a:rPr lang="en-US" dirty="0"/>
                        <a:t>Storage account</a:t>
                      </a:r>
                    </a:p>
                  </a:txBody>
                  <a:tcPr/>
                </a:tc>
                <a:tc>
                  <a:txBody>
                    <a:bodyPr/>
                    <a:lstStyle/>
                    <a:p>
                      <a:pPr algn="ctr"/>
                      <a:r>
                        <a:rPr lang="en-US" dirty="0"/>
                        <a:t>Availability</a:t>
                      </a:r>
                      <a:r>
                        <a:rPr lang="en-US" baseline="0" dirty="0"/>
                        <a:t> set</a:t>
                      </a:r>
                      <a:endParaRPr lang="en-US" dirty="0"/>
                    </a:p>
                  </a:txBody>
                  <a:tcPr/>
                </a:tc>
                <a:tc>
                  <a:txBody>
                    <a:bodyPr/>
                    <a:lstStyle/>
                    <a:p>
                      <a:pPr algn="ctr"/>
                      <a:r>
                        <a:rPr lang="en-US" dirty="0"/>
                        <a:t>Virtual network</a:t>
                      </a:r>
                    </a:p>
                  </a:txBody>
                  <a:tcPr/>
                </a:tc>
                <a:tc>
                  <a:txBody>
                    <a:bodyPr/>
                    <a:lstStyle/>
                    <a:p>
                      <a:pPr algn="ctr"/>
                      <a:r>
                        <a:rPr lang="en-US" dirty="0"/>
                        <a:t>Subnet</a:t>
                      </a:r>
                    </a:p>
                  </a:txBody>
                  <a:tcPr/>
                </a:tc>
                <a:tc>
                  <a:txBody>
                    <a:bodyPr/>
                    <a:lstStyle/>
                    <a:p>
                      <a:pPr algn="ctr"/>
                      <a:r>
                        <a:rPr lang="en-US" dirty="0"/>
                        <a:t>Load balancer instance</a:t>
                      </a:r>
                    </a:p>
                  </a:txBody>
                  <a:tcPr/>
                </a:tc>
                <a:extLst>
                  <a:ext uri="{0D108BD9-81ED-4DB2-BD59-A6C34878D82A}">
                    <a16:rowId xmlns:a16="http://schemas.microsoft.com/office/drawing/2014/main" val="10000"/>
                  </a:ext>
                </a:extLst>
              </a:tr>
              <a:tr h="406867">
                <a:tc>
                  <a:txBody>
                    <a:bodyPr/>
                    <a:lstStyle/>
                    <a:p>
                      <a:r>
                        <a:rPr lang="en-US" dirty="0"/>
                        <a:t>JB</a:t>
                      </a:r>
                    </a:p>
                  </a:txBody>
                  <a:tcPr/>
                </a:tc>
                <a:tc>
                  <a:txBody>
                    <a:bodyPr/>
                    <a:lstStyle/>
                    <a:p>
                      <a:pPr algn="ctr"/>
                      <a:r>
                        <a:rPr lang="en-US" dirty="0"/>
                        <a:t>East US 2</a:t>
                      </a:r>
                    </a:p>
                  </a:txBody>
                  <a:tcPr/>
                </a:tc>
                <a:tc>
                  <a:txBody>
                    <a:bodyPr/>
                    <a:lstStyle/>
                    <a:p>
                      <a:pPr algn="ctr"/>
                      <a:r>
                        <a:rPr lang="en-US" dirty="0"/>
                        <a:t>CUST1-MGMT</a:t>
                      </a:r>
                    </a:p>
                  </a:txBody>
                  <a:tcPr/>
                </a:tc>
                <a:tc>
                  <a:txBody>
                    <a:bodyPr/>
                    <a:lstStyle/>
                    <a:p>
                      <a:pPr algn="ctr"/>
                      <a:r>
                        <a:rPr lang="en-US" dirty="0"/>
                        <a:t>STD1</a:t>
                      </a:r>
                    </a:p>
                  </a:txBody>
                  <a:tcPr/>
                </a:tc>
                <a:tc>
                  <a:txBody>
                    <a:bodyPr/>
                    <a:lstStyle/>
                    <a:p>
                      <a:pPr algn="ctr"/>
                      <a:r>
                        <a:rPr lang="en-US" dirty="0"/>
                        <a:t>-</a:t>
                      </a:r>
                    </a:p>
                  </a:txBody>
                  <a:tcPr/>
                </a:tc>
                <a:tc>
                  <a:txBody>
                    <a:bodyPr/>
                    <a:lstStyle/>
                    <a:p>
                      <a:pPr algn="ctr"/>
                      <a:r>
                        <a:rPr lang="en-US" dirty="0"/>
                        <a:t>WFE-CUST1</a:t>
                      </a:r>
                    </a:p>
                  </a:txBody>
                  <a:tcPr/>
                </a:tc>
                <a:tc>
                  <a:txBody>
                    <a:bodyPr/>
                    <a:lstStyle/>
                    <a:p>
                      <a:pPr algn="ctr"/>
                      <a:r>
                        <a:rPr lang="en-US" dirty="0"/>
                        <a:t>MGMT</a:t>
                      </a:r>
                    </a:p>
                  </a:txBody>
                  <a:tcPr/>
                </a:tc>
                <a:tc>
                  <a:txBody>
                    <a:bodyPr/>
                    <a:lstStyle/>
                    <a:p>
                      <a:pPr algn="ctr"/>
                      <a:r>
                        <a:rPr lang="en-US" dirty="0"/>
                        <a:t>-</a:t>
                      </a:r>
                    </a:p>
                  </a:txBody>
                  <a:tcPr/>
                </a:tc>
                <a:extLst>
                  <a:ext uri="{0D108BD9-81ED-4DB2-BD59-A6C34878D82A}">
                    <a16:rowId xmlns:a16="http://schemas.microsoft.com/office/drawing/2014/main" val="286980471"/>
                  </a:ext>
                </a:extLst>
              </a:tr>
              <a:tr h="406867">
                <a:tc>
                  <a:txBody>
                    <a:bodyPr/>
                    <a:lstStyle/>
                    <a:p>
                      <a:r>
                        <a:rPr lang="en-US" dirty="0"/>
                        <a:t>MON</a:t>
                      </a:r>
                    </a:p>
                  </a:txBody>
                  <a:tcPr/>
                </a:tc>
                <a:tc>
                  <a:txBody>
                    <a:bodyPr/>
                    <a:lstStyle/>
                    <a:p>
                      <a:pPr algn="ctr"/>
                      <a:r>
                        <a:rPr lang="en-US" dirty="0"/>
                        <a:t>East US 2</a:t>
                      </a:r>
                    </a:p>
                  </a:txBody>
                  <a:tcPr/>
                </a:tc>
                <a:tc>
                  <a:txBody>
                    <a:bodyPr/>
                    <a:lstStyle/>
                    <a:p>
                      <a:pPr algn="ctr"/>
                      <a:r>
                        <a:rPr lang="en-US" dirty="0"/>
                        <a:t>CUST1-MGMT</a:t>
                      </a:r>
                    </a:p>
                  </a:txBody>
                  <a:tcPr/>
                </a:tc>
                <a:tc>
                  <a:txBody>
                    <a:bodyPr/>
                    <a:lstStyle/>
                    <a:p>
                      <a:pPr algn="ctr"/>
                      <a:r>
                        <a:rPr lang="en-US" dirty="0"/>
                        <a:t>STD2</a:t>
                      </a:r>
                    </a:p>
                  </a:txBody>
                  <a:tcPr/>
                </a:tc>
                <a:tc>
                  <a:txBody>
                    <a:bodyPr/>
                    <a:lstStyle/>
                    <a:p>
                      <a:pPr algn="ctr"/>
                      <a:r>
                        <a:rPr lang="en-US" dirty="0"/>
                        <a:t>-</a:t>
                      </a:r>
                    </a:p>
                  </a:txBody>
                  <a:tcPr/>
                </a:tc>
                <a:tc>
                  <a:txBody>
                    <a:bodyPr/>
                    <a:lstStyle/>
                    <a:p>
                      <a:pPr algn="ctr"/>
                      <a:r>
                        <a:rPr lang="en-US" dirty="0"/>
                        <a:t>WFE-CUST1</a:t>
                      </a:r>
                    </a:p>
                  </a:txBody>
                  <a:tcPr/>
                </a:tc>
                <a:tc>
                  <a:txBody>
                    <a:bodyPr/>
                    <a:lstStyle/>
                    <a:p>
                      <a:pPr algn="ctr"/>
                      <a:r>
                        <a:rPr lang="en-US" dirty="0"/>
                        <a:t>MGMT</a:t>
                      </a:r>
                    </a:p>
                  </a:txBody>
                  <a:tcPr/>
                </a:tc>
                <a:tc>
                  <a:txBody>
                    <a:bodyPr/>
                    <a:lstStyle/>
                    <a:p>
                      <a:pPr algn="ctr"/>
                      <a:r>
                        <a:rPr lang="en-US" dirty="0"/>
                        <a:t>-</a:t>
                      </a:r>
                    </a:p>
                  </a:txBody>
                  <a:tcPr/>
                </a:tc>
                <a:extLst>
                  <a:ext uri="{0D108BD9-81ED-4DB2-BD59-A6C34878D82A}">
                    <a16:rowId xmlns:a16="http://schemas.microsoft.com/office/drawing/2014/main" val="2029682292"/>
                  </a:ext>
                </a:extLst>
              </a:tr>
              <a:tr h="406867">
                <a:tc>
                  <a:txBody>
                    <a:bodyPr/>
                    <a:lstStyle/>
                    <a:p>
                      <a:r>
                        <a:rPr lang="en-US" dirty="0"/>
                        <a:t>DC1</a:t>
                      </a:r>
                    </a:p>
                  </a:txBody>
                  <a:tcPr/>
                </a:tc>
                <a:tc>
                  <a:txBody>
                    <a:bodyPr/>
                    <a:lstStyle/>
                    <a:p>
                      <a:pPr algn="ctr"/>
                      <a:r>
                        <a:rPr lang="en-US" dirty="0"/>
                        <a:t>East US 2</a:t>
                      </a:r>
                    </a:p>
                  </a:txBody>
                  <a:tcPr/>
                </a:tc>
                <a:tc>
                  <a:txBody>
                    <a:bodyPr/>
                    <a:lstStyle/>
                    <a:p>
                      <a:pPr algn="ctr"/>
                      <a:r>
                        <a:rPr lang="en-US" dirty="0"/>
                        <a:t>CUST1-AD</a:t>
                      </a:r>
                    </a:p>
                  </a:txBody>
                  <a:tcPr/>
                </a:tc>
                <a:tc>
                  <a:txBody>
                    <a:bodyPr/>
                    <a:lstStyle/>
                    <a:p>
                      <a:pPr algn="ctr"/>
                      <a:r>
                        <a:rPr lang="en-US" dirty="0"/>
                        <a:t>STD3</a:t>
                      </a:r>
                    </a:p>
                  </a:txBody>
                  <a:tcPr/>
                </a:tc>
                <a:tc>
                  <a:txBody>
                    <a:bodyPr/>
                    <a:lstStyle/>
                    <a:p>
                      <a:pPr algn="ctr"/>
                      <a:r>
                        <a:rPr lang="en-US" dirty="0"/>
                        <a:t>DCs</a:t>
                      </a:r>
                    </a:p>
                  </a:txBody>
                  <a:tcPr/>
                </a:tc>
                <a:tc>
                  <a:txBody>
                    <a:bodyPr/>
                    <a:lstStyle/>
                    <a:p>
                      <a:pPr algn="ctr"/>
                      <a:r>
                        <a:rPr lang="en-US" dirty="0"/>
                        <a:t>WFE-CUST1</a:t>
                      </a:r>
                    </a:p>
                  </a:txBody>
                  <a:tcPr/>
                </a:tc>
                <a:tc>
                  <a:txBody>
                    <a:bodyPr/>
                    <a:lstStyle/>
                    <a:p>
                      <a:pPr algn="ctr"/>
                      <a:r>
                        <a:rPr lang="en-US" dirty="0"/>
                        <a:t>IDENT</a:t>
                      </a:r>
                    </a:p>
                  </a:txBody>
                  <a:tcPr/>
                </a:tc>
                <a:tc>
                  <a:txBody>
                    <a:bodyPr/>
                    <a:lstStyle/>
                    <a:p>
                      <a:pPr algn="ctr"/>
                      <a:r>
                        <a:rPr lang="en-US" dirty="0"/>
                        <a:t>-</a:t>
                      </a:r>
                    </a:p>
                  </a:txBody>
                  <a:tcPr/>
                </a:tc>
                <a:extLst>
                  <a:ext uri="{0D108BD9-81ED-4DB2-BD59-A6C34878D82A}">
                    <a16:rowId xmlns:a16="http://schemas.microsoft.com/office/drawing/2014/main" val="10001"/>
                  </a:ext>
                </a:extLst>
              </a:tr>
              <a:tr h="406867">
                <a:tc>
                  <a:txBody>
                    <a:bodyPr/>
                    <a:lstStyle/>
                    <a:p>
                      <a:r>
                        <a:rPr lang="en-US" dirty="0"/>
                        <a:t>DC2</a:t>
                      </a:r>
                    </a:p>
                  </a:txBody>
                  <a:tcPr/>
                </a:tc>
                <a:tc>
                  <a:txBody>
                    <a:bodyPr/>
                    <a:lstStyle/>
                    <a:p>
                      <a:pPr algn="ctr"/>
                      <a:r>
                        <a:rPr lang="en-US" dirty="0"/>
                        <a:t>East US 2</a:t>
                      </a:r>
                    </a:p>
                  </a:txBody>
                  <a:tcPr/>
                </a:tc>
                <a:tc>
                  <a:txBody>
                    <a:bodyPr/>
                    <a:lstStyle/>
                    <a:p>
                      <a:pPr algn="ctr"/>
                      <a:r>
                        <a:rPr lang="en-US" dirty="0"/>
                        <a:t>CUST1-AD</a:t>
                      </a:r>
                    </a:p>
                  </a:txBody>
                  <a:tcPr/>
                </a:tc>
                <a:tc>
                  <a:txBody>
                    <a:bodyPr/>
                    <a:lstStyle/>
                    <a:p>
                      <a:pPr algn="ctr"/>
                      <a:r>
                        <a:rPr lang="en-US" dirty="0"/>
                        <a:t>STD4</a:t>
                      </a:r>
                    </a:p>
                  </a:txBody>
                  <a:tcPr/>
                </a:tc>
                <a:tc>
                  <a:txBody>
                    <a:bodyPr/>
                    <a:lstStyle/>
                    <a:p>
                      <a:pPr algn="ctr"/>
                      <a:r>
                        <a:rPr lang="en-US" dirty="0"/>
                        <a:t>DCs</a:t>
                      </a:r>
                    </a:p>
                  </a:txBody>
                  <a:tcPr/>
                </a:tc>
                <a:tc>
                  <a:txBody>
                    <a:bodyPr/>
                    <a:lstStyle/>
                    <a:p>
                      <a:pPr algn="ctr"/>
                      <a:r>
                        <a:rPr lang="en-US" dirty="0"/>
                        <a:t>WFE-CUST1</a:t>
                      </a:r>
                    </a:p>
                  </a:txBody>
                  <a:tcPr/>
                </a:tc>
                <a:tc>
                  <a:txBody>
                    <a:bodyPr/>
                    <a:lstStyle/>
                    <a:p>
                      <a:pPr algn="ctr"/>
                      <a:r>
                        <a:rPr lang="en-US" dirty="0"/>
                        <a:t>IDENT</a:t>
                      </a:r>
                    </a:p>
                  </a:txBody>
                  <a:tcPr/>
                </a:tc>
                <a:tc>
                  <a:txBody>
                    <a:bodyPr/>
                    <a:lstStyle/>
                    <a:p>
                      <a:pPr algn="ctr"/>
                      <a:r>
                        <a:rPr lang="en-US" dirty="0"/>
                        <a:t>-</a:t>
                      </a:r>
                    </a:p>
                  </a:txBody>
                  <a:tcPr/>
                </a:tc>
                <a:extLst>
                  <a:ext uri="{0D108BD9-81ED-4DB2-BD59-A6C34878D82A}">
                    <a16:rowId xmlns:a16="http://schemas.microsoft.com/office/drawing/2014/main" val="10002"/>
                  </a:ext>
                </a:extLst>
              </a:tr>
              <a:tr h="406867">
                <a:tc>
                  <a:txBody>
                    <a:bodyPr/>
                    <a:lstStyle/>
                    <a:p>
                      <a:r>
                        <a:rPr lang="en-US" dirty="0"/>
                        <a:t>SQL1</a:t>
                      </a:r>
                    </a:p>
                  </a:txBody>
                  <a:tcPr/>
                </a:tc>
                <a:tc>
                  <a:txBody>
                    <a:bodyPr/>
                    <a:lstStyle/>
                    <a:p>
                      <a:pPr algn="ctr"/>
                      <a:r>
                        <a:rPr lang="en-US" dirty="0"/>
                        <a:t>East US 2</a:t>
                      </a:r>
                    </a:p>
                  </a:txBody>
                  <a:tcPr/>
                </a:tc>
                <a:tc>
                  <a:txBody>
                    <a:bodyPr/>
                    <a:lstStyle/>
                    <a:p>
                      <a:pPr algn="ctr"/>
                      <a:r>
                        <a:rPr lang="en-US" dirty="0"/>
                        <a:t>CUST1-DATA</a:t>
                      </a:r>
                    </a:p>
                  </a:txBody>
                  <a:tcPr/>
                </a:tc>
                <a:tc>
                  <a:txBody>
                    <a:bodyPr/>
                    <a:lstStyle/>
                    <a:p>
                      <a:pPr algn="ctr"/>
                      <a:r>
                        <a:rPr lang="en-US" dirty="0"/>
                        <a:t>PREM1</a:t>
                      </a:r>
                    </a:p>
                  </a:txBody>
                  <a:tcPr/>
                </a:tc>
                <a:tc>
                  <a:txBody>
                    <a:bodyPr/>
                    <a:lstStyle/>
                    <a:p>
                      <a:pPr algn="ctr"/>
                      <a:r>
                        <a:rPr lang="en-US" dirty="0"/>
                        <a:t>SQLs</a:t>
                      </a:r>
                    </a:p>
                  </a:txBody>
                  <a:tcPr/>
                </a:tc>
                <a:tc>
                  <a:txBody>
                    <a:bodyPr/>
                    <a:lstStyle/>
                    <a:p>
                      <a:pPr algn="ctr"/>
                      <a:r>
                        <a:rPr lang="en-US" dirty="0"/>
                        <a:t>WFE-CUST1</a:t>
                      </a:r>
                    </a:p>
                  </a:txBody>
                  <a:tcPr/>
                </a:tc>
                <a:tc>
                  <a:txBody>
                    <a:bodyPr/>
                    <a:lstStyle/>
                    <a:p>
                      <a:pPr algn="ctr"/>
                      <a:r>
                        <a:rPr lang="en-US" dirty="0"/>
                        <a:t>DATA</a:t>
                      </a:r>
                    </a:p>
                  </a:txBody>
                  <a:tcPr/>
                </a:tc>
                <a:tc>
                  <a:txBody>
                    <a:bodyPr/>
                    <a:lstStyle/>
                    <a:p>
                      <a:pPr algn="ctr"/>
                      <a:r>
                        <a:rPr lang="en-US" dirty="0"/>
                        <a:t>DATA-ILB</a:t>
                      </a:r>
                    </a:p>
                  </a:txBody>
                  <a:tcPr/>
                </a:tc>
                <a:extLst>
                  <a:ext uri="{0D108BD9-81ED-4DB2-BD59-A6C34878D82A}">
                    <a16:rowId xmlns:a16="http://schemas.microsoft.com/office/drawing/2014/main" val="10003"/>
                  </a:ext>
                </a:extLst>
              </a:tr>
              <a:tr h="406867">
                <a:tc>
                  <a:txBody>
                    <a:bodyPr/>
                    <a:lstStyle/>
                    <a:p>
                      <a:r>
                        <a:rPr lang="en-US" dirty="0"/>
                        <a:t>SQL2</a:t>
                      </a:r>
                    </a:p>
                  </a:txBody>
                  <a:tcPr/>
                </a:tc>
                <a:tc>
                  <a:txBody>
                    <a:bodyPr/>
                    <a:lstStyle/>
                    <a:p>
                      <a:pPr algn="ctr"/>
                      <a:r>
                        <a:rPr lang="en-US" dirty="0"/>
                        <a:t>East US 2</a:t>
                      </a: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dirty="0"/>
                        <a:t>CUST1-DATA</a:t>
                      </a:r>
                    </a:p>
                  </a:txBody>
                  <a:tcPr/>
                </a:tc>
                <a:tc>
                  <a:txBody>
                    <a:bodyPr/>
                    <a:lstStyle/>
                    <a:p>
                      <a:pPr algn="ctr"/>
                      <a:r>
                        <a:rPr lang="en-US" dirty="0"/>
                        <a:t>PREM2</a:t>
                      </a:r>
                    </a:p>
                  </a:txBody>
                  <a:tcPr/>
                </a:tc>
                <a:tc>
                  <a:txBody>
                    <a:bodyPr/>
                    <a:lstStyle/>
                    <a:p>
                      <a:pPr algn="ctr"/>
                      <a:r>
                        <a:rPr lang="en-US" dirty="0"/>
                        <a:t>SQLs</a:t>
                      </a:r>
                    </a:p>
                  </a:txBody>
                  <a:tcPr/>
                </a:tc>
                <a:tc>
                  <a:txBody>
                    <a:bodyPr/>
                    <a:lstStyle/>
                    <a:p>
                      <a:pPr algn="ctr"/>
                      <a:r>
                        <a:rPr lang="en-US" dirty="0"/>
                        <a:t>WFE-CUST1</a:t>
                      </a:r>
                    </a:p>
                  </a:txBody>
                  <a:tcPr/>
                </a:tc>
                <a:tc>
                  <a:txBody>
                    <a:bodyPr/>
                    <a:lstStyle/>
                    <a:p>
                      <a:pPr algn="ctr"/>
                      <a:r>
                        <a:rPr lang="en-US" dirty="0"/>
                        <a:t>DATA</a:t>
                      </a:r>
                    </a:p>
                  </a:txBody>
                  <a:tcPr/>
                </a:tc>
                <a:tc>
                  <a:txBody>
                    <a:bodyPr/>
                    <a:lstStyle/>
                    <a:p>
                      <a:pPr algn="ctr"/>
                      <a:r>
                        <a:rPr lang="en-US" dirty="0"/>
                        <a:t>DATA-ILB</a:t>
                      </a:r>
                    </a:p>
                  </a:txBody>
                  <a:tcPr/>
                </a:tc>
                <a:extLst>
                  <a:ext uri="{0D108BD9-81ED-4DB2-BD59-A6C34878D82A}">
                    <a16:rowId xmlns:a16="http://schemas.microsoft.com/office/drawing/2014/main" val="10004"/>
                  </a:ext>
                </a:extLst>
              </a:tr>
              <a:tr h="406867">
                <a:tc>
                  <a:txBody>
                    <a:bodyPr/>
                    <a:lstStyle/>
                    <a:p>
                      <a:r>
                        <a:rPr lang="en-US" dirty="0"/>
                        <a:t>MN1</a:t>
                      </a:r>
                    </a:p>
                  </a:txBody>
                  <a:tcPr/>
                </a:tc>
                <a:tc>
                  <a:txBody>
                    <a:bodyPr/>
                    <a:lstStyle/>
                    <a:p>
                      <a:pPr algn="ctr"/>
                      <a:r>
                        <a:rPr lang="en-US" dirty="0"/>
                        <a:t>East US 2</a:t>
                      </a:r>
                    </a:p>
                  </a:txBody>
                  <a:tcPr/>
                </a:tc>
                <a:tc>
                  <a:txBody>
                    <a:bodyPr/>
                    <a:lstStyle/>
                    <a:p>
                      <a:pPr algn="ctr"/>
                      <a:r>
                        <a:rPr lang="en-US" dirty="0"/>
                        <a:t>CUST1-DATA</a:t>
                      </a:r>
                    </a:p>
                  </a:txBody>
                  <a:tcPr/>
                </a:tc>
                <a:tc>
                  <a:txBody>
                    <a:bodyPr/>
                    <a:lstStyle/>
                    <a:p>
                      <a:pPr algn="ctr"/>
                      <a:r>
                        <a:rPr lang="en-US" dirty="0"/>
                        <a:t>STD5</a:t>
                      </a:r>
                    </a:p>
                  </a:txBody>
                  <a:tcPr/>
                </a:tc>
                <a:tc>
                  <a:txBody>
                    <a:bodyPr/>
                    <a:lstStyle/>
                    <a:p>
                      <a:pPr algn="ctr"/>
                      <a:r>
                        <a:rPr lang="en-US" dirty="0"/>
                        <a:t>SQLs</a:t>
                      </a:r>
                    </a:p>
                  </a:txBody>
                  <a:tcPr/>
                </a:tc>
                <a:tc>
                  <a:txBody>
                    <a:bodyPr/>
                    <a:lstStyle/>
                    <a:p>
                      <a:pPr algn="ctr"/>
                      <a:r>
                        <a:rPr lang="en-US" dirty="0"/>
                        <a:t>WFE-CUST1</a:t>
                      </a:r>
                    </a:p>
                  </a:txBody>
                  <a:tcPr/>
                </a:tc>
                <a:tc>
                  <a:txBody>
                    <a:bodyPr/>
                    <a:lstStyle/>
                    <a:p>
                      <a:pPr algn="ctr"/>
                      <a:r>
                        <a:rPr lang="en-US" dirty="0"/>
                        <a:t>DATA</a:t>
                      </a:r>
                    </a:p>
                  </a:txBody>
                  <a:tcPr/>
                </a:tc>
                <a:tc>
                  <a:txBody>
                    <a:bodyPr/>
                    <a:lstStyle/>
                    <a:p>
                      <a:pPr algn="ctr"/>
                      <a:r>
                        <a:rPr lang="en-US" dirty="0"/>
                        <a:t>-</a:t>
                      </a:r>
                    </a:p>
                  </a:txBody>
                  <a:tcPr/>
                </a:tc>
                <a:extLst>
                  <a:ext uri="{0D108BD9-81ED-4DB2-BD59-A6C34878D82A}">
                    <a16:rowId xmlns:a16="http://schemas.microsoft.com/office/drawing/2014/main" val="10005"/>
                  </a:ext>
                </a:extLst>
              </a:tr>
              <a:tr h="406867">
                <a:tc>
                  <a:txBody>
                    <a:bodyPr/>
                    <a:lstStyle/>
                    <a:p>
                      <a:r>
                        <a:rPr lang="en-US" dirty="0"/>
                        <a:t>APP1</a:t>
                      </a:r>
                    </a:p>
                  </a:txBody>
                  <a:tcPr/>
                </a:tc>
                <a:tc>
                  <a:txBody>
                    <a:bodyPr/>
                    <a:lstStyle/>
                    <a:p>
                      <a:pPr algn="ctr"/>
                      <a:r>
                        <a:rPr lang="en-US" dirty="0"/>
                        <a:t>East US 2</a:t>
                      </a:r>
                    </a:p>
                  </a:txBody>
                  <a:tcPr/>
                </a:tc>
                <a:tc>
                  <a:txBody>
                    <a:bodyPr/>
                    <a:lstStyle/>
                    <a:p>
                      <a:pPr algn="ctr"/>
                      <a:r>
                        <a:rPr lang="en-US" dirty="0"/>
                        <a:t>CUST1-APP</a:t>
                      </a:r>
                    </a:p>
                  </a:txBody>
                  <a:tcPr/>
                </a:tc>
                <a:tc>
                  <a:txBody>
                    <a:bodyPr/>
                    <a:lstStyle/>
                    <a:p>
                      <a:pPr algn="ctr"/>
                      <a:r>
                        <a:rPr lang="en-US" dirty="0"/>
                        <a:t>STD6</a:t>
                      </a:r>
                    </a:p>
                  </a:txBody>
                  <a:tcPr/>
                </a:tc>
                <a:tc>
                  <a:txBody>
                    <a:bodyPr/>
                    <a:lstStyle/>
                    <a:p>
                      <a:pPr algn="ctr"/>
                      <a:r>
                        <a:rPr lang="en-US" dirty="0"/>
                        <a:t>APPs</a:t>
                      </a:r>
                    </a:p>
                  </a:txBody>
                  <a:tcPr/>
                </a:tc>
                <a:tc>
                  <a:txBody>
                    <a:bodyPr/>
                    <a:lstStyle/>
                    <a:p>
                      <a:pPr algn="ctr"/>
                      <a:r>
                        <a:rPr lang="en-US" dirty="0"/>
                        <a:t>WFE-CUST1</a:t>
                      </a:r>
                    </a:p>
                  </a:txBody>
                  <a:tcPr/>
                </a:tc>
                <a:tc>
                  <a:txBody>
                    <a:bodyPr/>
                    <a:lstStyle/>
                    <a:p>
                      <a:pPr algn="ctr"/>
                      <a:r>
                        <a:rPr lang="en-US" dirty="0"/>
                        <a:t>APP</a:t>
                      </a:r>
                    </a:p>
                  </a:txBody>
                  <a:tcPr/>
                </a:tc>
                <a:tc>
                  <a:txBody>
                    <a:bodyPr/>
                    <a:lstStyle/>
                    <a:p>
                      <a:pPr algn="ctr"/>
                      <a:r>
                        <a:rPr lang="en-US" dirty="0"/>
                        <a:t>APP-ILB</a:t>
                      </a:r>
                    </a:p>
                  </a:txBody>
                  <a:tcPr/>
                </a:tc>
                <a:extLst>
                  <a:ext uri="{0D108BD9-81ED-4DB2-BD59-A6C34878D82A}">
                    <a16:rowId xmlns:a16="http://schemas.microsoft.com/office/drawing/2014/main" val="10006"/>
                  </a:ext>
                </a:extLst>
              </a:tr>
              <a:tr h="406867">
                <a:tc>
                  <a:txBody>
                    <a:bodyPr/>
                    <a:lstStyle/>
                    <a:p>
                      <a:r>
                        <a:rPr lang="en-US" dirty="0"/>
                        <a:t>APP2</a:t>
                      </a:r>
                    </a:p>
                  </a:txBody>
                  <a:tcPr/>
                </a:tc>
                <a:tc>
                  <a:txBody>
                    <a:bodyPr/>
                    <a:lstStyle/>
                    <a:p>
                      <a:pPr algn="ctr"/>
                      <a:r>
                        <a:rPr lang="en-US" dirty="0"/>
                        <a:t>East US 2</a:t>
                      </a:r>
                    </a:p>
                  </a:txBody>
                  <a:tcPr/>
                </a:tc>
                <a:tc>
                  <a:txBody>
                    <a:bodyPr/>
                    <a:lstStyle/>
                    <a:p>
                      <a:pPr algn="ctr"/>
                      <a:r>
                        <a:rPr lang="en-US" dirty="0"/>
                        <a:t>CUST1-APP</a:t>
                      </a:r>
                    </a:p>
                  </a:txBody>
                  <a:tcPr/>
                </a:tc>
                <a:tc>
                  <a:txBody>
                    <a:bodyPr/>
                    <a:lstStyle/>
                    <a:p>
                      <a:pPr algn="ctr"/>
                      <a:r>
                        <a:rPr lang="en-US" dirty="0"/>
                        <a:t>STD7</a:t>
                      </a:r>
                    </a:p>
                  </a:txBody>
                  <a:tcPr/>
                </a:tc>
                <a:tc>
                  <a:txBody>
                    <a:bodyPr/>
                    <a:lstStyle/>
                    <a:p>
                      <a:pPr algn="ctr"/>
                      <a:r>
                        <a:rPr lang="en-US" dirty="0"/>
                        <a:t>APPs</a:t>
                      </a:r>
                    </a:p>
                  </a:txBody>
                  <a:tcPr/>
                </a:tc>
                <a:tc>
                  <a:txBody>
                    <a:bodyPr/>
                    <a:lstStyle/>
                    <a:p>
                      <a:pPr algn="ctr"/>
                      <a:r>
                        <a:rPr lang="en-US" dirty="0"/>
                        <a:t>WFE-CUST1</a:t>
                      </a:r>
                    </a:p>
                  </a:txBody>
                  <a:tcPr/>
                </a:tc>
                <a:tc>
                  <a:txBody>
                    <a:bodyPr/>
                    <a:lstStyle/>
                    <a:p>
                      <a:pPr algn="ctr"/>
                      <a:r>
                        <a:rPr lang="en-US" dirty="0"/>
                        <a:t>APP</a:t>
                      </a:r>
                    </a:p>
                  </a:txBody>
                  <a:tcPr/>
                </a:tc>
                <a:tc>
                  <a:txBody>
                    <a:bodyPr/>
                    <a:lstStyle/>
                    <a:p>
                      <a:pPr algn="ctr"/>
                      <a:r>
                        <a:rPr lang="en-US" dirty="0"/>
                        <a:t>APP-ILB</a:t>
                      </a:r>
                    </a:p>
                  </a:txBody>
                  <a:tcPr/>
                </a:tc>
                <a:extLst>
                  <a:ext uri="{0D108BD9-81ED-4DB2-BD59-A6C34878D82A}">
                    <a16:rowId xmlns:a16="http://schemas.microsoft.com/office/drawing/2014/main" val="10007"/>
                  </a:ext>
                </a:extLst>
              </a:tr>
              <a:tr h="406867">
                <a:tc>
                  <a:txBody>
                    <a:bodyPr/>
                    <a:lstStyle/>
                    <a:p>
                      <a:r>
                        <a:rPr lang="en-US" dirty="0"/>
                        <a:t>WEB1</a:t>
                      </a:r>
                    </a:p>
                  </a:txBody>
                  <a:tcPr/>
                </a:tc>
                <a:tc>
                  <a:txBody>
                    <a:bodyPr/>
                    <a:lstStyle/>
                    <a:p>
                      <a:pPr algn="ctr"/>
                      <a:r>
                        <a:rPr lang="en-US" dirty="0"/>
                        <a:t>East US 2</a:t>
                      </a:r>
                    </a:p>
                  </a:txBody>
                  <a:tcPr/>
                </a:tc>
                <a:tc>
                  <a:txBody>
                    <a:bodyPr/>
                    <a:lstStyle/>
                    <a:p>
                      <a:pPr algn="ctr"/>
                      <a:r>
                        <a:rPr lang="en-US" dirty="0"/>
                        <a:t>CUST1-WEB</a:t>
                      </a:r>
                    </a:p>
                  </a:txBody>
                  <a:tcPr/>
                </a:tc>
                <a:tc>
                  <a:txBody>
                    <a:bodyPr/>
                    <a:lstStyle/>
                    <a:p>
                      <a:pPr algn="ctr"/>
                      <a:r>
                        <a:rPr lang="en-US" dirty="0"/>
                        <a:t>STD8</a:t>
                      </a:r>
                    </a:p>
                  </a:txBody>
                  <a:tcPr/>
                </a:tc>
                <a:tc>
                  <a:txBody>
                    <a:bodyPr/>
                    <a:lstStyle/>
                    <a:p>
                      <a:pPr algn="ctr"/>
                      <a:r>
                        <a:rPr lang="en-US" dirty="0"/>
                        <a:t>WEBs</a:t>
                      </a:r>
                    </a:p>
                  </a:txBody>
                  <a:tcPr/>
                </a:tc>
                <a:tc>
                  <a:txBody>
                    <a:bodyPr/>
                    <a:lstStyle/>
                    <a:p>
                      <a:pPr algn="ctr"/>
                      <a:r>
                        <a:rPr lang="en-US" dirty="0"/>
                        <a:t>WFE-CUST1</a:t>
                      </a:r>
                    </a:p>
                  </a:txBody>
                  <a:tcPr/>
                </a:tc>
                <a:tc>
                  <a:txBody>
                    <a:bodyPr/>
                    <a:lstStyle/>
                    <a:p>
                      <a:pPr algn="ctr"/>
                      <a:r>
                        <a:rPr lang="en-US" dirty="0"/>
                        <a:t>WEB</a:t>
                      </a:r>
                    </a:p>
                  </a:txBody>
                  <a:tcPr/>
                </a:tc>
                <a:tc>
                  <a:txBody>
                    <a:bodyPr/>
                    <a:lstStyle/>
                    <a:p>
                      <a:pPr algn="ctr"/>
                      <a:r>
                        <a:rPr lang="en-US" dirty="0"/>
                        <a:t>WEB-ELB</a:t>
                      </a:r>
                    </a:p>
                  </a:txBody>
                  <a:tcPr/>
                </a:tc>
                <a:extLst>
                  <a:ext uri="{0D108BD9-81ED-4DB2-BD59-A6C34878D82A}">
                    <a16:rowId xmlns:a16="http://schemas.microsoft.com/office/drawing/2014/main" val="10008"/>
                  </a:ext>
                </a:extLst>
              </a:tr>
              <a:tr h="406867">
                <a:tc>
                  <a:txBody>
                    <a:bodyPr/>
                    <a:lstStyle/>
                    <a:p>
                      <a:r>
                        <a:rPr lang="en-US" dirty="0"/>
                        <a:t>WEB2</a:t>
                      </a:r>
                    </a:p>
                  </a:txBody>
                  <a:tcPr/>
                </a:tc>
                <a:tc>
                  <a:txBody>
                    <a:bodyPr/>
                    <a:lstStyle/>
                    <a:p>
                      <a:pPr algn="ctr"/>
                      <a:r>
                        <a:rPr lang="en-US" dirty="0"/>
                        <a:t>East US 2</a:t>
                      </a:r>
                    </a:p>
                  </a:txBody>
                  <a:tcPr/>
                </a:tc>
                <a:tc>
                  <a:txBody>
                    <a:bodyPr/>
                    <a:lstStyle/>
                    <a:p>
                      <a:pPr algn="ctr"/>
                      <a:r>
                        <a:rPr lang="en-US" dirty="0"/>
                        <a:t>CUST1-WEB</a:t>
                      </a:r>
                    </a:p>
                  </a:txBody>
                  <a:tcPr/>
                </a:tc>
                <a:tc>
                  <a:txBody>
                    <a:bodyPr/>
                    <a:lstStyle/>
                    <a:p>
                      <a:pPr algn="ctr"/>
                      <a:r>
                        <a:rPr lang="en-US" dirty="0"/>
                        <a:t>STD9</a:t>
                      </a:r>
                    </a:p>
                  </a:txBody>
                  <a:tcPr/>
                </a:tc>
                <a:tc>
                  <a:txBody>
                    <a:bodyPr/>
                    <a:lstStyle/>
                    <a:p>
                      <a:pPr algn="ctr"/>
                      <a:r>
                        <a:rPr lang="en-US" dirty="0"/>
                        <a:t>WEBs</a:t>
                      </a:r>
                    </a:p>
                  </a:txBody>
                  <a:tcPr/>
                </a:tc>
                <a:tc>
                  <a:txBody>
                    <a:bodyPr/>
                    <a:lstStyle/>
                    <a:p>
                      <a:pPr algn="ctr"/>
                      <a:r>
                        <a:rPr lang="en-US" dirty="0"/>
                        <a:t>WFE-CUST1</a:t>
                      </a:r>
                    </a:p>
                  </a:txBody>
                  <a:tcPr/>
                </a:tc>
                <a:tc>
                  <a:txBody>
                    <a:bodyPr/>
                    <a:lstStyle/>
                    <a:p>
                      <a:pPr algn="ctr"/>
                      <a:r>
                        <a:rPr lang="en-US" dirty="0"/>
                        <a:t>WEB</a:t>
                      </a:r>
                    </a:p>
                  </a:txBody>
                  <a:tcPr/>
                </a:tc>
                <a:tc>
                  <a:txBody>
                    <a:bodyPr/>
                    <a:lstStyle/>
                    <a:p>
                      <a:pPr algn="ctr"/>
                      <a:r>
                        <a:rPr lang="en-US" dirty="0"/>
                        <a:t>WEB-ELB</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9536098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VM-specific settings for each VM</a:t>
            </a:r>
          </a:p>
        </p:txBody>
      </p:sp>
      <p:graphicFrame>
        <p:nvGraphicFramePr>
          <p:cNvPr id="4" name="Table 3"/>
          <p:cNvGraphicFramePr>
            <a:graphicFrameLocks noGrp="1"/>
          </p:cNvGraphicFramePr>
          <p:nvPr>
            <p:extLst>
              <p:ext uri="{D42A27DB-BD31-4B8C-83A1-F6EECF244321}">
                <p14:modId xmlns:p14="http://schemas.microsoft.com/office/powerpoint/2010/main" val="2346901385"/>
              </p:ext>
            </p:extLst>
          </p:nvPr>
        </p:nvGraphicFramePr>
        <p:xfrm>
          <a:off x="476343" y="1250833"/>
          <a:ext cx="9399494" cy="5407260"/>
        </p:xfrm>
        <a:graphic>
          <a:graphicData uri="http://schemas.openxmlformats.org/drawingml/2006/table">
            <a:tbl>
              <a:tblPr firstRow="1" bandRow="1">
                <a:tableStyleId>{5C22544A-7EE6-4342-B048-85BDC9FD1C3A}</a:tableStyleId>
              </a:tblPr>
              <a:tblGrid>
                <a:gridCol w="1246534">
                  <a:extLst>
                    <a:ext uri="{9D8B030D-6E8A-4147-A177-3AD203B41FA5}">
                      <a16:colId xmlns:a16="http://schemas.microsoft.com/office/drawing/2014/main" val="20000"/>
                    </a:ext>
                  </a:extLst>
                </a:gridCol>
                <a:gridCol w="1051996">
                  <a:extLst>
                    <a:ext uri="{9D8B030D-6E8A-4147-A177-3AD203B41FA5}">
                      <a16:colId xmlns:a16="http://schemas.microsoft.com/office/drawing/2014/main" val="20001"/>
                    </a:ext>
                  </a:extLst>
                </a:gridCol>
                <a:gridCol w="2386938">
                  <a:extLst>
                    <a:ext uri="{9D8B030D-6E8A-4147-A177-3AD203B41FA5}">
                      <a16:colId xmlns:a16="http://schemas.microsoft.com/office/drawing/2014/main" val="20002"/>
                    </a:ext>
                  </a:extLst>
                </a:gridCol>
                <a:gridCol w="1589826">
                  <a:extLst>
                    <a:ext uri="{9D8B030D-6E8A-4147-A177-3AD203B41FA5}">
                      <a16:colId xmlns:a16="http://schemas.microsoft.com/office/drawing/2014/main" val="20004"/>
                    </a:ext>
                  </a:extLst>
                </a:gridCol>
                <a:gridCol w="1799343">
                  <a:extLst>
                    <a:ext uri="{9D8B030D-6E8A-4147-A177-3AD203B41FA5}">
                      <a16:colId xmlns:a16="http://schemas.microsoft.com/office/drawing/2014/main" val="20005"/>
                    </a:ext>
                  </a:extLst>
                </a:gridCol>
                <a:gridCol w="1324857">
                  <a:extLst>
                    <a:ext uri="{9D8B030D-6E8A-4147-A177-3AD203B41FA5}">
                      <a16:colId xmlns:a16="http://schemas.microsoft.com/office/drawing/2014/main" val="20006"/>
                    </a:ext>
                  </a:extLst>
                </a:gridCol>
              </a:tblGrid>
              <a:tr h="640080">
                <a:tc>
                  <a:txBody>
                    <a:bodyPr/>
                    <a:lstStyle/>
                    <a:p>
                      <a:r>
                        <a:rPr lang="en-US" dirty="0"/>
                        <a:t>VM name</a:t>
                      </a:r>
                    </a:p>
                  </a:txBody>
                  <a:tcPr/>
                </a:tc>
                <a:tc>
                  <a:txBody>
                    <a:bodyPr/>
                    <a:lstStyle/>
                    <a:p>
                      <a:pPr algn="ctr"/>
                      <a:r>
                        <a:rPr lang="en-US" dirty="0"/>
                        <a:t>Size</a:t>
                      </a:r>
                    </a:p>
                  </a:txBody>
                  <a:tcPr/>
                </a:tc>
                <a:tc>
                  <a:txBody>
                    <a:bodyPr/>
                    <a:lstStyle/>
                    <a:p>
                      <a:pPr algn="ctr"/>
                      <a:r>
                        <a:rPr lang="en-US" dirty="0"/>
                        <a:t>Image</a:t>
                      </a:r>
                    </a:p>
                  </a:txBody>
                  <a:tcPr/>
                </a:tc>
                <a:tc>
                  <a:txBody>
                    <a:bodyPr/>
                    <a:lstStyle/>
                    <a:p>
                      <a:pPr algn="ctr"/>
                      <a:r>
                        <a:rPr lang="en-US" dirty="0"/>
                        <a:t>Disks/Space</a:t>
                      </a:r>
                    </a:p>
                  </a:txBody>
                  <a:tcPr/>
                </a:tc>
                <a:tc>
                  <a:txBody>
                    <a:bodyPr/>
                    <a:lstStyle/>
                    <a:p>
                      <a:pPr algn="ctr"/>
                      <a:r>
                        <a:rPr lang="en-US" dirty="0"/>
                        <a:t>Static</a:t>
                      </a:r>
                      <a:r>
                        <a:rPr lang="en-US" baseline="0" dirty="0"/>
                        <a:t> private IP?</a:t>
                      </a:r>
                      <a:endParaRPr lang="en-US" dirty="0"/>
                    </a:p>
                  </a:txBody>
                  <a:tcPr/>
                </a:tc>
                <a:tc>
                  <a:txBody>
                    <a:bodyPr/>
                    <a:lstStyle/>
                    <a:p>
                      <a:pPr algn="ctr"/>
                      <a:r>
                        <a:rPr lang="en-US" dirty="0"/>
                        <a:t>Public IP?</a:t>
                      </a:r>
                    </a:p>
                  </a:txBody>
                  <a:tcPr/>
                </a:tc>
                <a:extLst>
                  <a:ext uri="{0D108BD9-81ED-4DB2-BD59-A6C34878D82A}">
                    <a16:rowId xmlns:a16="http://schemas.microsoft.com/office/drawing/2014/main" val="10000"/>
                  </a:ext>
                </a:extLst>
              </a:tr>
              <a:tr h="433380">
                <a:tc>
                  <a:txBody>
                    <a:bodyPr/>
                    <a:lstStyle/>
                    <a:p>
                      <a:r>
                        <a:rPr lang="en-US" dirty="0"/>
                        <a:t>JB</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1</a:t>
                      </a:r>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286980471"/>
                  </a:ext>
                </a:extLst>
              </a:tr>
              <a:tr h="433380">
                <a:tc>
                  <a:txBody>
                    <a:bodyPr/>
                    <a:lstStyle/>
                    <a:p>
                      <a:r>
                        <a:rPr lang="en-US" dirty="0"/>
                        <a:t>MON</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1</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2029682292"/>
                  </a:ext>
                </a:extLst>
              </a:tr>
              <a:tr h="433380">
                <a:tc>
                  <a:txBody>
                    <a:bodyPr/>
                    <a:lstStyle/>
                    <a:p>
                      <a:r>
                        <a:rPr lang="en-US" dirty="0"/>
                        <a:t>DC1</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2</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10001"/>
                  </a:ext>
                </a:extLst>
              </a:tr>
              <a:tr h="433380">
                <a:tc>
                  <a:txBody>
                    <a:bodyPr/>
                    <a:lstStyle/>
                    <a:p>
                      <a:r>
                        <a:rPr lang="en-US" dirty="0"/>
                        <a:t>DC2</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2</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10002"/>
                  </a:ext>
                </a:extLst>
              </a:tr>
              <a:tr h="433380">
                <a:tc>
                  <a:txBody>
                    <a:bodyPr/>
                    <a:lstStyle/>
                    <a:p>
                      <a:r>
                        <a:rPr lang="en-US" dirty="0"/>
                        <a:t>SQL1</a:t>
                      </a:r>
                    </a:p>
                  </a:txBody>
                  <a:tcPr/>
                </a:tc>
                <a:tc>
                  <a:txBody>
                    <a:bodyPr/>
                    <a:lstStyle/>
                    <a:p>
                      <a:pPr algn="ctr"/>
                      <a:r>
                        <a:rPr lang="en-US" dirty="0"/>
                        <a:t>DS4</a:t>
                      </a:r>
                    </a:p>
                  </a:txBody>
                  <a:tcPr/>
                </a:tc>
                <a:tc>
                  <a:txBody>
                    <a:bodyPr/>
                    <a:lstStyle/>
                    <a:p>
                      <a:pPr algn="ctr"/>
                      <a:r>
                        <a:rPr lang="en-US" dirty="0"/>
                        <a:t>SQL 2014 Ent</a:t>
                      </a:r>
                    </a:p>
                  </a:txBody>
                  <a:tcPr/>
                </a:tc>
                <a:tc>
                  <a:txBody>
                    <a:bodyPr/>
                    <a:lstStyle/>
                    <a:p>
                      <a:pPr algn="ctr"/>
                      <a:r>
                        <a:rPr lang="en-US" dirty="0"/>
                        <a:t>5 TB</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10003"/>
                  </a:ext>
                </a:extLst>
              </a:tr>
              <a:tr h="433380">
                <a:tc>
                  <a:txBody>
                    <a:bodyPr/>
                    <a:lstStyle/>
                    <a:p>
                      <a:r>
                        <a:rPr lang="en-US" dirty="0"/>
                        <a:t>SQL2</a:t>
                      </a:r>
                    </a:p>
                  </a:txBody>
                  <a:tcPr/>
                </a:tc>
                <a:tc>
                  <a:txBody>
                    <a:bodyPr/>
                    <a:lstStyle/>
                    <a:p>
                      <a:pPr algn="ctr"/>
                      <a:r>
                        <a:rPr lang="en-US" dirty="0"/>
                        <a:t>DS4</a:t>
                      </a: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dirty="0"/>
                        <a:t>SQL 2014 Ent</a:t>
                      </a:r>
                    </a:p>
                  </a:txBody>
                  <a:tcPr/>
                </a:tc>
                <a:tc>
                  <a:txBody>
                    <a:bodyPr/>
                    <a:lstStyle/>
                    <a:p>
                      <a:pPr algn="ctr"/>
                      <a:r>
                        <a:rPr lang="en-US" dirty="0"/>
                        <a:t>5 TB</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10004"/>
                  </a:ext>
                </a:extLst>
              </a:tr>
              <a:tr h="433380">
                <a:tc>
                  <a:txBody>
                    <a:bodyPr/>
                    <a:lstStyle/>
                    <a:p>
                      <a:r>
                        <a:rPr lang="en-US" dirty="0"/>
                        <a:t>MN1</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1</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10005"/>
                  </a:ext>
                </a:extLst>
              </a:tr>
              <a:tr h="433380">
                <a:tc>
                  <a:txBody>
                    <a:bodyPr/>
                    <a:lstStyle/>
                    <a:p>
                      <a:r>
                        <a:rPr lang="en-US" dirty="0"/>
                        <a:t>APP1</a:t>
                      </a:r>
                    </a:p>
                  </a:txBody>
                  <a:tcPr/>
                </a:tc>
                <a:tc>
                  <a:txBody>
                    <a:bodyPr/>
                    <a:lstStyle/>
                    <a:p>
                      <a:pPr algn="ctr"/>
                      <a:r>
                        <a:rPr lang="en-US" dirty="0"/>
                        <a:t>D4</a:t>
                      </a:r>
                    </a:p>
                  </a:txBody>
                  <a:tcPr/>
                </a:tc>
                <a:tc>
                  <a:txBody>
                    <a:bodyPr/>
                    <a:lstStyle/>
                    <a:p>
                      <a:pPr algn="ctr"/>
                      <a:r>
                        <a:rPr lang="en-US" dirty="0"/>
                        <a:t>WS 2012 R2</a:t>
                      </a:r>
                    </a:p>
                  </a:txBody>
                  <a:tcPr/>
                </a:tc>
                <a:tc>
                  <a:txBody>
                    <a:bodyPr/>
                    <a:lstStyle/>
                    <a:p>
                      <a:pPr algn="ctr"/>
                      <a:r>
                        <a:rPr lang="en-US" dirty="0"/>
                        <a:t>3</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10006"/>
                  </a:ext>
                </a:extLst>
              </a:tr>
              <a:tr h="433380">
                <a:tc>
                  <a:txBody>
                    <a:bodyPr/>
                    <a:lstStyle/>
                    <a:p>
                      <a:r>
                        <a:rPr lang="en-US" dirty="0"/>
                        <a:t>APP2</a:t>
                      </a:r>
                    </a:p>
                  </a:txBody>
                  <a:tcPr/>
                </a:tc>
                <a:tc>
                  <a:txBody>
                    <a:bodyPr/>
                    <a:lstStyle/>
                    <a:p>
                      <a:pPr algn="ctr"/>
                      <a:r>
                        <a:rPr lang="en-US" dirty="0"/>
                        <a:t>D4</a:t>
                      </a:r>
                    </a:p>
                  </a:txBody>
                  <a:tcPr/>
                </a:tc>
                <a:tc>
                  <a:txBody>
                    <a:bodyPr/>
                    <a:lstStyle/>
                    <a:p>
                      <a:pPr algn="ctr"/>
                      <a:r>
                        <a:rPr lang="en-US" dirty="0"/>
                        <a:t>WS 2012 R2</a:t>
                      </a:r>
                    </a:p>
                  </a:txBody>
                  <a:tcPr/>
                </a:tc>
                <a:tc>
                  <a:txBody>
                    <a:bodyPr/>
                    <a:lstStyle/>
                    <a:p>
                      <a:pPr algn="ctr"/>
                      <a:r>
                        <a:rPr lang="en-US" dirty="0"/>
                        <a:t>3</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10007"/>
                  </a:ext>
                </a:extLst>
              </a:tr>
              <a:tr h="433380">
                <a:tc>
                  <a:txBody>
                    <a:bodyPr/>
                    <a:lstStyle/>
                    <a:p>
                      <a:r>
                        <a:rPr lang="en-US" dirty="0"/>
                        <a:t>WEB1</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2</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10008"/>
                  </a:ext>
                </a:extLst>
              </a:tr>
              <a:tr h="433380">
                <a:tc>
                  <a:txBody>
                    <a:bodyPr/>
                    <a:lstStyle/>
                    <a:p>
                      <a:r>
                        <a:rPr lang="en-US" dirty="0"/>
                        <a:t>WEB2</a:t>
                      </a:r>
                    </a:p>
                  </a:txBody>
                  <a:tcPr/>
                </a:tc>
                <a:tc>
                  <a:txBody>
                    <a:bodyPr/>
                    <a:lstStyle/>
                    <a:p>
                      <a:pPr algn="ctr"/>
                      <a:r>
                        <a:rPr lang="en-US" dirty="0"/>
                        <a:t>D2</a:t>
                      </a:r>
                    </a:p>
                  </a:txBody>
                  <a:tcPr/>
                </a:tc>
                <a:tc>
                  <a:txBody>
                    <a:bodyPr/>
                    <a:lstStyle/>
                    <a:p>
                      <a:pPr algn="ctr"/>
                      <a:r>
                        <a:rPr lang="en-US" dirty="0"/>
                        <a:t>WS 2012 R2</a:t>
                      </a:r>
                    </a:p>
                  </a:txBody>
                  <a:tcPr/>
                </a:tc>
                <a:tc>
                  <a:txBody>
                    <a:bodyPr/>
                    <a:lstStyle/>
                    <a:p>
                      <a:pPr algn="ctr"/>
                      <a:r>
                        <a:rPr lang="en-US" dirty="0"/>
                        <a:t>2</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4174483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complete table for the LOB application</a:t>
            </a:r>
          </a:p>
        </p:txBody>
      </p:sp>
      <p:pic>
        <p:nvPicPr>
          <p:cNvPr id="3" name="Picture 2"/>
          <p:cNvPicPr>
            <a:picLocks noChangeAspect="1"/>
          </p:cNvPicPr>
          <p:nvPr/>
        </p:nvPicPr>
        <p:blipFill>
          <a:blip r:embed="rId2"/>
          <a:stretch>
            <a:fillRect/>
          </a:stretch>
        </p:blipFill>
        <p:spPr>
          <a:xfrm>
            <a:off x="4212817" y="4616837"/>
            <a:ext cx="4291421" cy="2332851"/>
          </a:xfrm>
          <a:prstGeom prst="rect">
            <a:avLst/>
          </a:prstGeom>
        </p:spPr>
      </p:pic>
      <p:pic>
        <p:nvPicPr>
          <p:cNvPr id="9" name="Picture 8"/>
          <p:cNvPicPr>
            <a:picLocks noChangeAspect="1"/>
          </p:cNvPicPr>
          <p:nvPr/>
        </p:nvPicPr>
        <p:blipFill>
          <a:blip r:embed="rId3"/>
          <a:stretch>
            <a:fillRect/>
          </a:stretch>
        </p:blipFill>
        <p:spPr>
          <a:xfrm>
            <a:off x="457200" y="1112070"/>
            <a:ext cx="11707003" cy="3528192"/>
          </a:xfrm>
          <a:prstGeom prst="rect">
            <a:avLst/>
          </a:prstGeom>
        </p:spPr>
      </p:pic>
    </p:spTree>
    <p:extLst>
      <p:ext uri="{BB962C8B-B14F-4D97-AF65-F5344CB8AC3E}">
        <p14:creationId xmlns:p14="http://schemas.microsoft.com/office/powerpoint/2010/main" val="329336241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38975831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Definitions</a:t>
            </a:r>
          </a:p>
        </p:txBody>
      </p:sp>
      <p:sp>
        <p:nvSpPr>
          <p:cNvPr id="6" name="Text Placeholder 5"/>
          <p:cNvSpPr>
            <a:spLocks noGrp="1"/>
          </p:cNvSpPr>
          <p:nvPr>
            <p:ph type="body" sz="quarter" idx="10"/>
          </p:nvPr>
        </p:nvSpPr>
        <p:spPr>
          <a:xfrm>
            <a:off x="274638" y="1212850"/>
            <a:ext cx="11887200" cy="3724096"/>
          </a:xfrm>
        </p:spPr>
        <p:txBody>
          <a:bodyPr/>
          <a:lstStyle/>
          <a:p>
            <a:r>
              <a:rPr lang="en-US" dirty="0"/>
              <a:t>LOB application</a:t>
            </a:r>
          </a:p>
          <a:p>
            <a:pPr lvl="1"/>
            <a:r>
              <a:rPr lang="en-US" dirty="0"/>
              <a:t>A set of servers that performs some sort of meaningful IT function</a:t>
            </a:r>
          </a:p>
          <a:p>
            <a:pPr lvl="1"/>
            <a:r>
              <a:rPr lang="en-US" dirty="0"/>
              <a:t>Can be intranet-only, Internet-facing only, or both</a:t>
            </a:r>
          </a:p>
          <a:p>
            <a:pPr lvl="1"/>
            <a:endParaRPr lang="en-US" dirty="0"/>
          </a:p>
          <a:p>
            <a:r>
              <a:rPr lang="en-US" dirty="0"/>
              <a:t>Attributes of typical LOB applications</a:t>
            </a:r>
          </a:p>
          <a:p>
            <a:pPr lvl="1"/>
            <a:r>
              <a:rPr lang="en-US" dirty="0"/>
              <a:t>High availability</a:t>
            </a:r>
          </a:p>
          <a:p>
            <a:pPr lvl="1"/>
            <a:r>
              <a:rPr lang="en-US" dirty="0"/>
              <a:t>High capacity</a:t>
            </a:r>
          </a:p>
          <a:p>
            <a:pPr lvl="1"/>
            <a:r>
              <a:rPr lang="en-US" dirty="0"/>
              <a:t>Deployed in tiers (web front end, app/logic, database, </a:t>
            </a:r>
            <a:br>
              <a:rPr lang="en-US" dirty="0"/>
            </a:br>
            <a:r>
              <a:rPr lang="en-US" dirty="0"/>
              <a:t>identity)</a:t>
            </a:r>
          </a:p>
        </p:txBody>
      </p:sp>
      <p:pic>
        <p:nvPicPr>
          <p:cNvPr id="2" name="Picture 1"/>
          <p:cNvPicPr>
            <a:picLocks noChangeAspect="1"/>
          </p:cNvPicPr>
          <p:nvPr/>
        </p:nvPicPr>
        <p:blipFill>
          <a:blip r:embed="rId3"/>
          <a:stretch>
            <a:fillRect/>
          </a:stretch>
        </p:blipFill>
        <p:spPr>
          <a:xfrm>
            <a:off x="7345029" y="3651354"/>
            <a:ext cx="4572000" cy="2571184"/>
          </a:xfrm>
          <a:prstGeom prst="rect">
            <a:avLst/>
          </a:prstGeom>
        </p:spPr>
      </p:pic>
    </p:spTree>
    <p:extLst>
      <p:ext uri="{BB962C8B-B14F-4D97-AF65-F5344CB8AC3E}">
        <p14:creationId xmlns:p14="http://schemas.microsoft.com/office/powerpoint/2010/main" val="295897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181862"/>
          </a:xfrm>
        </p:spPr>
        <p:txBody>
          <a:bodyPr/>
          <a:lstStyle/>
          <a:p>
            <a:r>
              <a:rPr lang="en-US" dirty="0"/>
              <a:t>Build with Azure PowerShell</a:t>
            </a:r>
          </a:p>
        </p:txBody>
      </p:sp>
    </p:spTree>
    <p:extLst>
      <p:ext uri="{BB962C8B-B14F-4D97-AF65-F5344CB8AC3E}">
        <p14:creationId xmlns:p14="http://schemas.microsoft.com/office/powerpoint/2010/main" val="273323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Why Azure PowerShell?</a:t>
            </a:r>
          </a:p>
        </p:txBody>
      </p:sp>
      <p:sp>
        <p:nvSpPr>
          <p:cNvPr id="6" name="Text Placeholder 5"/>
          <p:cNvSpPr>
            <a:spLocks noGrp="1"/>
          </p:cNvSpPr>
          <p:nvPr>
            <p:ph type="body" sz="quarter" idx="10"/>
          </p:nvPr>
        </p:nvSpPr>
        <p:spPr>
          <a:xfrm>
            <a:off x="274638" y="1212850"/>
            <a:ext cx="11887200" cy="5232202"/>
          </a:xfrm>
        </p:spPr>
        <p:txBody>
          <a:bodyPr/>
          <a:lstStyle/>
          <a:p>
            <a:r>
              <a:rPr lang="en-US" dirty="0"/>
              <a:t>Easiest for single build-out, customized, production deployments</a:t>
            </a:r>
          </a:p>
          <a:p>
            <a:pPr lvl="1"/>
            <a:r>
              <a:rPr lang="en-US" dirty="0"/>
              <a:t>Reuse command blocks to create standard elements of Azure infrastructure</a:t>
            </a:r>
          </a:p>
          <a:p>
            <a:pPr lvl="1"/>
            <a:r>
              <a:rPr lang="en-US" dirty="0"/>
              <a:t>Use variables to control the settings of VMs in tiers (resource groups, storage accounts, etc.)</a:t>
            </a:r>
          </a:p>
          <a:p>
            <a:r>
              <a:rPr lang="en-US" dirty="0"/>
              <a:t>Many IT implementers are already comfortable with PowerShell</a:t>
            </a:r>
          </a:p>
          <a:p>
            <a:pPr lvl="1"/>
            <a:r>
              <a:rPr lang="en-US" dirty="0"/>
              <a:t>Integrated Script Environment (ISE)</a:t>
            </a:r>
          </a:p>
          <a:p>
            <a:pPr lvl="1"/>
            <a:r>
              <a:rPr lang="en-US" dirty="0"/>
              <a:t>Command blocks are easily scriptable/functionable</a:t>
            </a:r>
          </a:p>
          <a:p>
            <a:endParaRPr lang="en-US" dirty="0"/>
          </a:p>
          <a:p>
            <a:r>
              <a:rPr lang="en-US" dirty="0"/>
              <a:t>Azure CLI is an alternative for Apple/Linux users</a:t>
            </a:r>
          </a:p>
        </p:txBody>
      </p:sp>
    </p:spTree>
    <p:extLst>
      <p:ext uri="{BB962C8B-B14F-4D97-AF65-F5344CB8AC3E}">
        <p14:creationId xmlns:p14="http://schemas.microsoft.com/office/powerpoint/2010/main" val="22061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42360" y="1899171"/>
            <a:ext cx="8838442" cy="4110584"/>
          </a:xfrm>
          <a:prstGeom prst="rect">
            <a:avLst/>
          </a:prstGeom>
        </p:spPr>
      </p:pic>
      <p:sp>
        <p:nvSpPr>
          <p:cNvPr id="17" name="Title 16"/>
          <p:cNvSpPr>
            <a:spLocks noGrp="1"/>
          </p:cNvSpPr>
          <p:nvPr>
            <p:ph type="title"/>
          </p:nvPr>
        </p:nvSpPr>
        <p:spPr/>
        <p:txBody>
          <a:bodyPr/>
          <a:lstStyle/>
          <a:p>
            <a:r>
              <a:rPr lang="en-US" dirty="0"/>
              <a:t>High-level steps to deploy the LOB application</a:t>
            </a:r>
          </a:p>
        </p:txBody>
      </p:sp>
      <p:sp>
        <p:nvSpPr>
          <p:cNvPr id="6" name="Text Placeholder 5"/>
          <p:cNvSpPr>
            <a:spLocks noGrp="1"/>
          </p:cNvSpPr>
          <p:nvPr>
            <p:ph type="body" sz="quarter" idx="10"/>
          </p:nvPr>
        </p:nvSpPr>
        <p:spPr>
          <a:xfrm>
            <a:off x="274638" y="1212850"/>
            <a:ext cx="3053107" cy="4770537"/>
          </a:xfrm>
        </p:spPr>
        <p:txBody>
          <a:bodyPr/>
          <a:lstStyle/>
          <a:p>
            <a:r>
              <a:rPr lang="en-US" dirty="0"/>
              <a:t>1. Build out the Azure environment</a:t>
            </a:r>
          </a:p>
          <a:p>
            <a:pPr lvl="1"/>
            <a:r>
              <a:rPr lang="en-US" dirty="0"/>
              <a:t>Resource groups</a:t>
            </a:r>
          </a:p>
          <a:p>
            <a:pPr lvl="1"/>
            <a:r>
              <a:rPr lang="en-US" dirty="0"/>
              <a:t>Storage accounts</a:t>
            </a:r>
          </a:p>
          <a:p>
            <a:pPr lvl="1"/>
            <a:r>
              <a:rPr lang="en-US" dirty="0"/>
              <a:t>Availability sets</a:t>
            </a:r>
          </a:p>
          <a:p>
            <a:pPr lvl="1"/>
            <a:r>
              <a:rPr lang="en-US" dirty="0"/>
              <a:t>VNets with subnets</a:t>
            </a:r>
          </a:p>
          <a:p>
            <a:pPr lvl="2"/>
            <a:r>
              <a:rPr lang="en-US"/>
              <a:t>VNet</a:t>
            </a:r>
            <a:r>
              <a:rPr lang="en-US" dirty="0"/>
              <a:t> gateways and connections</a:t>
            </a:r>
          </a:p>
          <a:p>
            <a:pPr lvl="2"/>
            <a:r>
              <a:rPr lang="en-US" dirty="0"/>
              <a:t>Network security groups</a:t>
            </a:r>
          </a:p>
          <a:p>
            <a:pPr lvl="1"/>
            <a:r>
              <a:rPr lang="en-US" dirty="0"/>
              <a:t>Load balancer instances</a:t>
            </a:r>
          </a:p>
        </p:txBody>
      </p:sp>
      <p:sp>
        <p:nvSpPr>
          <p:cNvPr id="3" name="Rectangle 2"/>
          <p:cNvSpPr/>
          <p:nvPr/>
        </p:nvSpPr>
        <p:spPr bwMode="auto">
          <a:xfrm>
            <a:off x="5532437" y="1744662"/>
            <a:ext cx="6748365" cy="914400"/>
          </a:xfrm>
          <a:prstGeom prst="rect">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2" name="32-Point Star 1"/>
          <p:cNvSpPr/>
          <p:nvPr/>
        </p:nvSpPr>
        <p:spPr bwMode="auto">
          <a:xfrm>
            <a:off x="5989637" y="2201862"/>
            <a:ext cx="4039412" cy="3505200"/>
          </a:xfrm>
          <a:prstGeom prst="star32">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rPr>
              <a:t>See the </a:t>
            </a: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rPr>
              <a:t>Appendix: PowerShell Command Blocks</a:t>
            </a: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rPr>
              <a:t> section of this slide deck for examples.</a:t>
            </a:r>
          </a:p>
        </p:txBody>
      </p:sp>
      <p:sp>
        <p:nvSpPr>
          <p:cNvPr id="7" name="Rectangle 6"/>
          <p:cNvSpPr/>
          <p:nvPr/>
        </p:nvSpPr>
        <p:spPr bwMode="auto">
          <a:xfrm>
            <a:off x="275367" y="2967138"/>
            <a:ext cx="2894869" cy="2968524"/>
          </a:xfrm>
          <a:prstGeom prst="rect">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nvGrpSpPr>
          <p:cNvPr id="11" name="Group 10"/>
          <p:cNvGrpSpPr/>
          <p:nvPr/>
        </p:nvGrpSpPr>
        <p:grpSpPr>
          <a:xfrm>
            <a:off x="3170236" y="1744662"/>
            <a:ext cx="2362201" cy="4191000"/>
            <a:chOff x="3170236" y="1744662"/>
            <a:chExt cx="2362201" cy="4191000"/>
          </a:xfrm>
        </p:grpSpPr>
        <p:cxnSp>
          <p:nvCxnSpPr>
            <p:cNvPr id="8" name="Straight Connector 7"/>
            <p:cNvCxnSpPr/>
            <p:nvPr/>
          </p:nvCxnSpPr>
          <p:spPr>
            <a:xfrm flipV="1">
              <a:off x="3170237" y="1744662"/>
              <a:ext cx="2362200" cy="12192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70236" y="2659062"/>
              <a:ext cx="2362201" cy="32766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78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8"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0366" y="1231406"/>
            <a:ext cx="7777829" cy="3617314"/>
          </a:xfrm>
          <a:prstGeom prst="rect">
            <a:avLst/>
          </a:prstGeom>
        </p:spPr>
      </p:pic>
      <p:sp>
        <p:nvSpPr>
          <p:cNvPr id="17" name="Title 16"/>
          <p:cNvSpPr>
            <a:spLocks noGrp="1"/>
          </p:cNvSpPr>
          <p:nvPr>
            <p:ph type="title"/>
          </p:nvPr>
        </p:nvSpPr>
        <p:spPr/>
        <p:txBody>
          <a:bodyPr/>
          <a:lstStyle/>
          <a:p>
            <a:r>
              <a:rPr lang="en-US" dirty="0"/>
              <a:t>Example of using PowerShell command blocks</a:t>
            </a:r>
          </a:p>
        </p:txBody>
      </p:sp>
      <p:sp>
        <p:nvSpPr>
          <p:cNvPr id="3" name="Rectangle 2"/>
          <p:cNvSpPr/>
          <p:nvPr/>
        </p:nvSpPr>
        <p:spPr bwMode="auto">
          <a:xfrm>
            <a:off x="2214420" y="1211263"/>
            <a:ext cx="1336817" cy="3636065"/>
          </a:xfrm>
          <a:prstGeom prst="rect">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8" name="Rectangle 7"/>
          <p:cNvSpPr/>
          <p:nvPr/>
        </p:nvSpPr>
        <p:spPr bwMode="auto">
          <a:xfrm>
            <a:off x="3627437" y="1058862"/>
            <a:ext cx="5791201" cy="4495800"/>
          </a:xfrm>
          <a:prstGeom prst="rect">
            <a:avLst/>
          </a:prstGeom>
          <a:solidFill>
            <a:srgbClr val="F8F8F8">
              <a:alpha val="7490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9" name="TextBox 8"/>
          <p:cNvSpPr txBox="1"/>
          <p:nvPr/>
        </p:nvSpPr>
        <p:spPr>
          <a:xfrm>
            <a:off x="3905778" y="1245658"/>
            <a:ext cx="8212668" cy="1043363"/>
          </a:xfrm>
          <a:prstGeom prst="rect">
            <a:avLst/>
          </a:prstGeom>
          <a:solidFill>
            <a:srgbClr val="F8F8F8"/>
          </a:solidFill>
          <a:ln>
            <a:solidFill>
              <a:schemeClr val="tx1"/>
            </a:solidFill>
          </a:ln>
        </p:spPr>
        <p:txBody>
          <a:bodyPr wrap="square" lIns="182880" tIns="146304" rIns="182880" bIns="146304" rtlCol="0">
            <a:spAutoFit/>
          </a:bodyPr>
          <a:lstStyle/>
          <a:p>
            <a:pPr>
              <a:lnSpc>
                <a:spcPct val="90000"/>
              </a:lnSpc>
              <a:spcAft>
                <a:spcPts val="600"/>
              </a:spcAft>
            </a:pPr>
            <a:r>
              <a:rPr lang="en-US" dirty="0">
                <a:latin typeface="Courier New" panose="02070309020205020404" pitchFamily="49" charset="0"/>
                <a:cs typeface="Courier New" panose="02070309020205020404" pitchFamily="49" charset="0"/>
              </a:rPr>
              <a:t>$locName="&lt;an Azure location, such as West US&gt;"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="&lt;resource group name&gt;"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New-AzureRMResourceGroup -Name $</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 -Location $locName</a:t>
            </a:r>
            <a:endParaRPr lang="en-US" dirty="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p:txBody>
      </p:sp>
      <p:grpSp>
        <p:nvGrpSpPr>
          <p:cNvPr id="12" name="Group 11"/>
          <p:cNvGrpSpPr/>
          <p:nvPr/>
        </p:nvGrpSpPr>
        <p:grpSpPr>
          <a:xfrm>
            <a:off x="3919008" y="2289022"/>
            <a:ext cx="8199438" cy="4211937"/>
            <a:chOff x="3919008" y="2289022"/>
            <a:chExt cx="8199438" cy="4211937"/>
          </a:xfrm>
        </p:grpSpPr>
        <p:sp>
          <p:nvSpPr>
            <p:cNvPr id="11" name="TextBox 10"/>
            <p:cNvSpPr txBox="1"/>
            <p:nvPr/>
          </p:nvSpPr>
          <p:spPr>
            <a:xfrm>
              <a:off x="3919008" y="2887662"/>
              <a:ext cx="8199438" cy="3613297"/>
            </a:xfrm>
            <a:prstGeom prst="rect">
              <a:avLst/>
            </a:prstGeom>
            <a:solidFill>
              <a:srgbClr val="F8F8F8"/>
            </a:solidFill>
            <a:ln>
              <a:solidFill>
                <a:schemeClr val="tx1"/>
              </a:solidFill>
            </a:ln>
          </p:spPr>
          <p:txBody>
            <a:bodyPr wrap="square" lIns="182880" tIns="146304" rIns="182880" bIns="146304" rtlCol="0">
              <a:spAutoFit/>
            </a:bodyPr>
            <a:lstStyle/>
            <a:p>
              <a:pPr>
                <a:lnSpc>
                  <a:spcPct val="90000"/>
                </a:lnSpc>
                <a:spcAft>
                  <a:spcPts val="600"/>
                </a:spcAft>
              </a:pPr>
              <a:r>
                <a:rPr lang="en-US" dirty="0">
                  <a:latin typeface="Courier New" panose="02070309020205020404" pitchFamily="49" charset="0"/>
                  <a:cs typeface="Courier New" panose="02070309020205020404" pitchFamily="49" charset="0"/>
                </a:rPr>
                <a:t>$locName="East US 2"</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="CUST1-MGMT"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New-AzureRMResourceGroup -Name $</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 -Location $locName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="CUST1-AD"</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New-AzureRMResourceGroup -Name $</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 -Location $locName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="CUST1-DATA"</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New-AzureRMResourceGroup -Name $</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 -Location $locName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="CUST1-APP"</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New-AzureRMResourceGroup -Name $</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 -Location $locName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="CUST1-WEB"</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New-AzureRMResourceGroup -Name $</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 -Location $locName</a:t>
              </a:r>
            </a:p>
            <a:p>
              <a:pPr>
                <a:lnSpc>
                  <a:spcPct val="90000"/>
                </a:lnSpc>
                <a:spcAft>
                  <a:spcPts val="600"/>
                </a:spcAft>
              </a:pPr>
              <a:r>
                <a:rPr lang="en-US" dirty="0">
                  <a:latin typeface="Courier New" panose="02070309020205020404" pitchFamily="49" charset="0"/>
                  <a:cs typeface="Courier New" panose="02070309020205020404" pitchFamily="49" charset="0"/>
                </a:rPr>
                <a:t>$</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="CUST1-INFRA"</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New-AzureRMResourceGroup -Name $</a:t>
              </a:r>
              <a:r>
                <a:rPr lang="en-US">
                  <a:latin typeface="Courier New" panose="02070309020205020404" pitchFamily="49" charset="0"/>
                  <a:cs typeface="Courier New" panose="02070309020205020404" pitchFamily="49" charset="0"/>
                </a:rPr>
                <a:t>rgName</a:t>
              </a:r>
              <a:r>
                <a:rPr lang="en-US" dirty="0">
                  <a:latin typeface="Courier New" panose="02070309020205020404" pitchFamily="49" charset="0"/>
                  <a:cs typeface="Courier New" panose="02070309020205020404" pitchFamily="49" charset="0"/>
                </a:rPr>
                <a:t> -Location $locName</a:t>
              </a:r>
              <a:endParaRPr lang="en-US" dirty="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p:txBody>
        </p:sp>
        <p:sp>
          <p:nvSpPr>
            <p:cNvPr id="10" name="Arrow: Down 9"/>
            <p:cNvSpPr/>
            <p:nvPr/>
          </p:nvSpPr>
          <p:spPr bwMode="auto">
            <a:xfrm>
              <a:off x="7516813" y="2289022"/>
              <a:ext cx="990599" cy="598640"/>
            </a:xfrm>
            <a:prstGeom prst="downArrow">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grpSp>
        <p:nvGrpSpPr>
          <p:cNvPr id="20" name="Group 19"/>
          <p:cNvGrpSpPr/>
          <p:nvPr/>
        </p:nvGrpSpPr>
        <p:grpSpPr>
          <a:xfrm>
            <a:off x="2168525" y="1973262"/>
            <a:ext cx="1925363" cy="3390900"/>
            <a:chOff x="2168525" y="1973262"/>
            <a:chExt cx="1925363" cy="3390900"/>
          </a:xfrm>
        </p:grpSpPr>
        <p:cxnSp>
          <p:nvCxnSpPr>
            <p:cNvPr id="14" name="Straight Arrow Connector 13"/>
            <p:cNvCxnSpPr>
              <a:cxnSpLocks/>
            </p:cNvCxnSpPr>
            <p:nvPr/>
          </p:nvCxnSpPr>
          <p:spPr>
            <a:xfrm>
              <a:off x="3398837" y="1973262"/>
              <a:ext cx="685800" cy="1371600"/>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3322637" y="2506662"/>
              <a:ext cx="762000" cy="1371600"/>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3408088" y="3099128"/>
              <a:ext cx="685800" cy="1295399"/>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3322637" y="3878262"/>
              <a:ext cx="762000" cy="990601"/>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3398837" y="4411662"/>
              <a:ext cx="695051" cy="952500"/>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2168525" y="1973262"/>
              <a:ext cx="1916112" cy="1125866"/>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57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5232"/>
          <a:stretch/>
        </p:blipFill>
        <p:spPr>
          <a:xfrm>
            <a:off x="415666" y="1231406"/>
            <a:ext cx="3481998" cy="3617314"/>
          </a:xfrm>
          <a:prstGeom prst="rect">
            <a:avLst/>
          </a:prstGeom>
        </p:spPr>
      </p:pic>
      <p:sp>
        <p:nvSpPr>
          <p:cNvPr id="17" name="Title 16"/>
          <p:cNvSpPr>
            <a:spLocks noGrp="1"/>
          </p:cNvSpPr>
          <p:nvPr>
            <p:ph type="title"/>
          </p:nvPr>
        </p:nvSpPr>
        <p:spPr/>
        <p:txBody>
          <a:bodyPr/>
          <a:lstStyle/>
          <a:p>
            <a:r>
              <a:rPr lang="en-US" dirty="0"/>
              <a:t>Example of using PowerShell command blocks</a:t>
            </a:r>
          </a:p>
        </p:txBody>
      </p:sp>
      <p:sp>
        <p:nvSpPr>
          <p:cNvPr id="3" name="Rectangle 2"/>
          <p:cNvSpPr/>
          <p:nvPr/>
        </p:nvSpPr>
        <p:spPr bwMode="auto">
          <a:xfrm>
            <a:off x="1008712" y="1211263"/>
            <a:ext cx="1942177" cy="3636065"/>
          </a:xfrm>
          <a:prstGeom prst="rect">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8" name="Rectangle 7"/>
          <p:cNvSpPr/>
          <p:nvPr/>
        </p:nvSpPr>
        <p:spPr bwMode="auto">
          <a:xfrm>
            <a:off x="3017838" y="1096962"/>
            <a:ext cx="1142999" cy="3750366"/>
          </a:xfrm>
          <a:prstGeom prst="rect">
            <a:avLst/>
          </a:prstGeom>
          <a:solidFill>
            <a:srgbClr val="F8F8F8">
              <a:alpha val="7490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9" name="TextBox 8"/>
          <p:cNvSpPr txBox="1"/>
          <p:nvPr/>
        </p:nvSpPr>
        <p:spPr>
          <a:xfrm>
            <a:off x="3718505" y="1230002"/>
            <a:ext cx="8551017" cy="5564216"/>
          </a:xfrm>
          <a:prstGeom prst="rect">
            <a:avLst/>
          </a:prstGeom>
          <a:solidFill>
            <a:srgbClr val="F8F8F8"/>
          </a:solidFill>
          <a:ln>
            <a:solidFill>
              <a:schemeClr val="tx1"/>
            </a:solidFill>
          </a:ln>
        </p:spPr>
        <p:txBody>
          <a:bodyPr wrap="square" lIns="182880" tIns="146304" rIns="182880" bIns="146304" rtlCol="0">
            <a:spAutoFit/>
          </a:bodyPr>
          <a:lstStyle/>
          <a:p>
            <a:pPr>
              <a:lnSpc>
                <a:spcPct val="90000"/>
              </a:lnSpc>
              <a:spcAft>
                <a:spcPts val="600"/>
              </a:spcAft>
            </a:pPr>
            <a:r>
              <a:rPr lang="en-US" sz="1100" dirty="0">
                <a:latin typeface="Courier New" panose="02070309020205020404" pitchFamily="49" charset="0"/>
                <a:cs typeface="Courier New" panose="02070309020205020404" pitchFamily="49" charset="0"/>
              </a:rPr>
              <a:t>$locName="East US 2"</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a:t>
            </a:r>
            <a:r>
              <a:rPr lang="en-US" sz="1100">
                <a:latin typeface="Courier New" panose="02070309020205020404" pitchFamily="49" charset="0"/>
                <a:cs typeface="Courier New" panose="02070309020205020404" pitchFamily="49" charset="0"/>
              </a:rPr>
              <a:t>rgName</a:t>
            </a:r>
            <a:r>
              <a:rPr lang="en-US" sz="1100" dirty="0">
                <a:latin typeface="Courier New" panose="02070309020205020404" pitchFamily="49" charset="0"/>
                <a:cs typeface="Courier New" panose="02070309020205020404" pitchFamily="49" charset="0"/>
              </a:rPr>
              <a:t>="CUST1-INFRA" </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$vnetName="WFE-CUST1"</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$vnetAddrPrefix="10.0.0.0/16"</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$dnsServers=@( "10.0.1.4", "10.0.1.5" )</a:t>
            </a:r>
            <a:br>
              <a:rPr lang="en-US" sz="1100" dirty="0">
                <a:latin typeface="Courier New" panose="02070309020205020404" pitchFamily="49" charset="0"/>
                <a:cs typeface="Courier New" panose="02070309020205020404" pitchFamily="49" charset="0"/>
              </a:rPr>
            </a:br>
            <a:endParaRPr lang="en-US" sz="1100" dirty="0">
              <a:latin typeface="Courier New" panose="02070309020205020404" pitchFamily="49" charset="0"/>
              <a:cs typeface="Courier New" panose="02070309020205020404" pitchFamily="49" charset="0"/>
            </a:endParaRPr>
          </a:p>
          <a:p>
            <a:pPr>
              <a:lnSpc>
                <a:spcPct val="90000"/>
              </a:lnSpc>
              <a:spcAft>
                <a:spcPts val="600"/>
              </a:spcAft>
            </a:pPr>
            <a:r>
              <a:rPr lang="en-US" sz="1100" dirty="0">
                <a:latin typeface="Courier New" panose="02070309020205020404" pitchFamily="49" charset="0"/>
                <a:cs typeface="Courier New" panose="02070309020205020404" pitchFamily="49" charset="0"/>
              </a:rPr>
              <a:t>$subnetName="MGMT"</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$subnetPrefix="10.0.5.0/24"</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$subnet1=New-AzureRMVirtualNetworkSubnetConfig -Name $subnetName -AddressPrefix $subnetPrefix</a:t>
            </a:r>
          </a:p>
          <a:p>
            <a:pPr>
              <a:lnSpc>
                <a:spcPct val="90000"/>
              </a:lnSpc>
              <a:spcAft>
                <a:spcPts val="600"/>
              </a:spcAft>
            </a:pPr>
            <a:endParaRPr lang="en-US" sz="1100" dirty="0">
              <a:latin typeface="Courier New" panose="02070309020205020404" pitchFamily="49" charset="0"/>
              <a:cs typeface="Courier New" panose="02070309020205020404" pitchFamily="49" charset="0"/>
            </a:endParaRPr>
          </a:p>
          <a:p>
            <a:pPr>
              <a:lnSpc>
                <a:spcPct val="90000"/>
              </a:lnSpc>
              <a:spcAft>
                <a:spcPts val="600"/>
              </a:spcAft>
            </a:pPr>
            <a:r>
              <a:rPr lang="en-US" sz="1100" dirty="0">
                <a:latin typeface="Courier New" panose="02070309020205020404" pitchFamily="49" charset="0"/>
                <a:cs typeface="Courier New" panose="02070309020205020404" pitchFamily="49" charset="0"/>
              </a:rPr>
              <a:t>$subnetName="IDENT"</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$subnetPrefix="10.0.1.0/24"</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$subnet2=New-AzureRMVirtualNetworkSubnetConfig -Name $subnetName -AddressPrefix $subnetPrefix</a:t>
            </a:r>
          </a:p>
          <a:p>
            <a:pPr>
              <a:lnSpc>
                <a:spcPct val="90000"/>
              </a:lnSpc>
              <a:spcAft>
                <a:spcPts val="600"/>
              </a:spcAft>
            </a:pPr>
            <a:endParaRPr lang="en-US" sz="1100" dirty="0">
              <a:latin typeface="Courier New" panose="02070309020205020404" pitchFamily="49" charset="0"/>
              <a:cs typeface="Courier New" panose="02070309020205020404" pitchFamily="49" charset="0"/>
            </a:endParaRPr>
          </a:p>
          <a:p>
            <a:pPr>
              <a:lnSpc>
                <a:spcPct val="90000"/>
              </a:lnSpc>
              <a:spcAft>
                <a:spcPts val="600"/>
              </a:spcAft>
            </a:pPr>
            <a:r>
              <a:rPr lang="en-US" sz="1100" dirty="0">
                <a:latin typeface="Courier New" panose="02070309020205020404" pitchFamily="49" charset="0"/>
                <a:cs typeface="Courier New" panose="02070309020205020404" pitchFamily="49" charset="0"/>
              </a:rPr>
              <a:t>$subnetName="DATA"</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$subnetPrefix="10.0.2.0/24"</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$subnet3=New-AzureRMVirtualNetworkSubnetConfig -Name $subnetName -AddressPrefix $subnetPrefix</a:t>
            </a:r>
          </a:p>
          <a:p>
            <a:pPr>
              <a:lnSpc>
                <a:spcPct val="90000"/>
              </a:lnSpc>
              <a:spcAft>
                <a:spcPts val="600"/>
              </a:spcAft>
            </a:pPr>
            <a:endParaRPr lang="en-US" sz="1100" dirty="0">
              <a:latin typeface="Courier New" panose="02070309020205020404" pitchFamily="49" charset="0"/>
              <a:cs typeface="Courier New" panose="02070309020205020404" pitchFamily="49" charset="0"/>
            </a:endParaRPr>
          </a:p>
          <a:p>
            <a:pPr>
              <a:lnSpc>
                <a:spcPct val="90000"/>
              </a:lnSpc>
              <a:spcAft>
                <a:spcPts val="600"/>
              </a:spcAft>
            </a:pPr>
            <a:r>
              <a:rPr lang="en-US" sz="1100" dirty="0">
                <a:latin typeface="Courier New" panose="02070309020205020404" pitchFamily="49" charset="0"/>
                <a:cs typeface="Courier New" panose="02070309020205020404" pitchFamily="49" charset="0"/>
              </a:rPr>
              <a:t>$subnetName="APP"</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$subnetPrefix="10.0.3.0/24"</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$subnet4=New-AzureRMVirtualNetworkSubnetConfig -Name $subnetName -AddressPrefix $subnetPrefix</a:t>
            </a:r>
          </a:p>
          <a:p>
            <a:pPr>
              <a:lnSpc>
                <a:spcPct val="90000"/>
              </a:lnSpc>
              <a:spcAft>
                <a:spcPts val="600"/>
              </a:spcAft>
            </a:pPr>
            <a:endParaRPr lang="en-US" sz="1100" dirty="0">
              <a:latin typeface="Courier New" panose="02070309020205020404" pitchFamily="49" charset="0"/>
              <a:cs typeface="Courier New" panose="02070309020205020404" pitchFamily="49" charset="0"/>
            </a:endParaRPr>
          </a:p>
          <a:p>
            <a:pPr>
              <a:lnSpc>
                <a:spcPct val="90000"/>
              </a:lnSpc>
              <a:spcAft>
                <a:spcPts val="600"/>
              </a:spcAft>
            </a:pPr>
            <a:r>
              <a:rPr lang="en-US" sz="1100" dirty="0">
                <a:latin typeface="Courier New" panose="02070309020205020404" pitchFamily="49" charset="0"/>
                <a:cs typeface="Courier New" panose="02070309020205020404" pitchFamily="49" charset="0"/>
              </a:rPr>
              <a:t>$subnetName="WEB"</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$subnetPrefix="10.0.4.0/24"</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$subnet5=New-AzureRMVirtualNetworkSubnetConfig -Name $subnetName -AddressPrefix $subnetPrefix</a:t>
            </a:r>
          </a:p>
          <a:p>
            <a:pPr>
              <a:lnSpc>
                <a:spcPct val="90000"/>
              </a:lnSpc>
              <a:spcAft>
                <a:spcPts val="600"/>
              </a:spcAft>
            </a:pPr>
            <a:endParaRPr lang="en-US" sz="1100" dirty="0">
              <a:latin typeface="Courier New" panose="02070309020205020404" pitchFamily="49" charset="0"/>
              <a:cs typeface="Courier New" panose="02070309020205020404" pitchFamily="49" charset="0"/>
            </a:endParaRPr>
          </a:p>
          <a:p>
            <a:pPr>
              <a:lnSpc>
                <a:spcPct val="90000"/>
              </a:lnSpc>
              <a:spcAft>
                <a:spcPts val="600"/>
              </a:spcAft>
            </a:pPr>
            <a:r>
              <a:rPr lang="en-US" sz="1100" dirty="0">
                <a:latin typeface="Courier New" panose="02070309020205020404" pitchFamily="49" charset="0"/>
                <a:cs typeface="Courier New" panose="02070309020205020404" pitchFamily="49" charset="0"/>
              </a:rPr>
              <a:t>New-AzureRMVirtualNetwork -Name $vnetName -ResourceGroupName $</a:t>
            </a:r>
            <a:r>
              <a:rPr lang="en-US" sz="1100">
                <a:latin typeface="Courier New" panose="02070309020205020404" pitchFamily="49" charset="0"/>
                <a:cs typeface="Courier New" panose="02070309020205020404" pitchFamily="49" charset="0"/>
              </a:rPr>
              <a:t>rgName</a:t>
            </a:r>
            <a:r>
              <a:rPr lang="en-US" sz="1100" dirty="0">
                <a:latin typeface="Courier New" panose="02070309020205020404" pitchFamily="49" charset="0"/>
                <a:cs typeface="Courier New" panose="02070309020205020404" pitchFamily="49" charset="0"/>
              </a:rPr>
              <a:t> -Location $locName -AddressPrefix $vnetAddrPrefix -Subnet $subnet1,$subnet2,$subnet3,$subnet4,$subnet5 -DNSServer $dnsServers</a:t>
            </a:r>
            <a:endParaRPr lang="en-US" sz="1100" dirty="0">
              <a:gradFill>
                <a:gsLst>
                  <a:gs pos="2917">
                    <a:schemeClr val="tx1"/>
                  </a:gs>
                  <a:gs pos="30000">
                    <a:schemeClr val="tx1"/>
                  </a:gs>
                </a:gsLst>
                <a:lin ang="5400000" scaled="0"/>
              </a:gradFill>
              <a:latin typeface="Courier New" panose="02070309020205020404" pitchFamily="49" charset="0"/>
              <a:cs typeface="Courier New" panose="02070309020205020404" pitchFamily="49" charset="0"/>
            </a:endParaRPr>
          </a:p>
        </p:txBody>
      </p:sp>
      <p:sp>
        <p:nvSpPr>
          <p:cNvPr id="4" name="Freeform: Shape 3"/>
          <p:cNvSpPr/>
          <p:nvPr/>
        </p:nvSpPr>
        <p:spPr bwMode="auto">
          <a:xfrm>
            <a:off x="712381" y="1446028"/>
            <a:ext cx="287079" cy="223284"/>
          </a:xfrm>
          <a:custGeom>
            <a:avLst/>
            <a:gdLst>
              <a:gd name="connsiteX0" fmla="*/ 287079 w 287079"/>
              <a:gd name="connsiteY0" fmla="*/ 223284 h 223284"/>
              <a:gd name="connsiteX1" fmla="*/ 0 w 287079"/>
              <a:gd name="connsiteY1" fmla="*/ 0 h 223284"/>
            </a:gdLst>
            <a:ahLst/>
            <a:cxnLst>
              <a:cxn ang="0">
                <a:pos x="connsiteX0" y="connsiteY0"/>
              </a:cxn>
              <a:cxn ang="0">
                <a:pos x="connsiteX1" y="connsiteY1"/>
              </a:cxn>
            </a:cxnLst>
            <a:rect l="l" t="t" r="r" b="b"/>
            <a:pathLst>
              <a:path w="287079" h="223284">
                <a:moveTo>
                  <a:pt x="287079" y="223284"/>
                </a:moveTo>
                <a:lnTo>
                  <a:pt x="0" y="0"/>
                </a:ln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p:cNvSpPr/>
          <p:nvPr/>
        </p:nvSpPr>
        <p:spPr bwMode="auto">
          <a:xfrm>
            <a:off x="350837" y="1189318"/>
            <a:ext cx="328955" cy="3741270"/>
          </a:xfrm>
          <a:custGeom>
            <a:avLst/>
            <a:gdLst>
              <a:gd name="connsiteX0" fmla="*/ 209176 w 328955"/>
              <a:gd name="connsiteY0" fmla="*/ 0 h 3741270"/>
              <a:gd name="connsiteX1" fmla="*/ 0 w 328955"/>
              <a:gd name="connsiteY1" fmla="*/ 0 h 3741270"/>
              <a:gd name="connsiteX2" fmla="*/ 0 w 328955"/>
              <a:gd name="connsiteY2" fmla="*/ 3711388 h 3741270"/>
              <a:gd name="connsiteX3" fmla="*/ 245035 w 328955"/>
              <a:gd name="connsiteY3" fmla="*/ 3711388 h 3741270"/>
              <a:gd name="connsiteX4" fmla="*/ 245035 w 328955"/>
              <a:gd name="connsiteY4" fmla="*/ 3741270 h 3741270"/>
              <a:gd name="connsiteX5" fmla="*/ 221129 w 328955"/>
              <a:gd name="connsiteY5" fmla="*/ 3687482 h 3741270"/>
              <a:gd name="connsiteX6" fmla="*/ 197224 w 328955"/>
              <a:gd name="connsiteY6" fmla="*/ 3627717 h 3741270"/>
              <a:gd name="connsiteX7" fmla="*/ 203200 w 328955"/>
              <a:gd name="connsiteY7" fmla="*/ 3585882 h 3741270"/>
              <a:gd name="connsiteX8" fmla="*/ 233082 w 328955"/>
              <a:gd name="connsiteY8" fmla="*/ 3550023 h 3741270"/>
              <a:gd name="connsiteX9" fmla="*/ 262965 w 328955"/>
              <a:gd name="connsiteY9" fmla="*/ 3514164 h 3741270"/>
              <a:gd name="connsiteX10" fmla="*/ 251012 w 328955"/>
              <a:gd name="connsiteY10" fmla="*/ 3340847 h 3741270"/>
              <a:gd name="connsiteX11" fmla="*/ 245035 w 328955"/>
              <a:gd name="connsiteY11" fmla="*/ 3316941 h 3741270"/>
              <a:gd name="connsiteX12" fmla="*/ 233082 w 328955"/>
              <a:gd name="connsiteY12" fmla="*/ 3293035 h 3741270"/>
              <a:gd name="connsiteX13" fmla="*/ 239059 w 328955"/>
              <a:gd name="connsiteY13" fmla="*/ 3191435 h 3741270"/>
              <a:gd name="connsiteX14" fmla="*/ 251012 w 328955"/>
              <a:gd name="connsiteY14" fmla="*/ 3143623 h 3741270"/>
              <a:gd name="connsiteX15" fmla="*/ 245035 w 328955"/>
              <a:gd name="connsiteY15" fmla="*/ 3125694 h 3741270"/>
              <a:gd name="connsiteX16" fmla="*/ 262965 w 328955"/>
              <a:gd name="connsiteY16" fmla="*/ 3053976 h 3741270"/>
              <a:gd name="connsiteX17" fmla="*/ 233082 w 328955"/>
              <a:gd name="connsiteY17" fmla="*/ 2958353 h 3741270"/>
              <a:gd name="connsiteX18" fmla="*/ 209176 w 328955"/>
              <a:gd name="connsiteY18" fmla="*/ 2922494 h 3741270"/>
              <a:gd name="connsiteX19" fmla="*/ 215153 w 328955"/>
              <a:gd name="connsiteY19" fmla="*/ 2707341 h 3741270"/>
              <a:gd name="connsiteX20" fmla="*/ 239059 w 328955"/>
              <a:gd name="connsiteY20" fmla="*/ 2641600 h 3741270"/>
              <a:gd name="connsiteX21" fmla="*/ 245035 w 328955"/>
              <a:gd name="connsiteY21" fmla="*/ 2623670 h 3741270"/>
              <a:gd name="connsiteX22" fmla="*/ 251012 w 328955"/>
              <a:gd name="connsiteY22" fmla="*/ 2593788 h 3741270"/>
              <a:gd name="connsiteX23" fmla="*/ 268941 w 328955"/>
              <a:gd name="connsiteY23" fmla="*/ 2575858 h 3741270"/>
              <a:gd name="connsiteX24" fmla="*/ 274918 w 328955"/>
              <a:gd name="connsiteY24" fmla="*/ 2557929 h 3741270"/>
              <a:gd name="connsiteX25" fmla="*/ 280894 w 328955"/>
              <a:gd name="connsiteY25" fmla="*/ 2534023 h 3741270"/>
              <a:gd name="connsiteX26" fmla="*/ 292847 w 328955"/>
              <a:gd name="connsiteY26" fmla="*/ 2516094 h 3741270"/>
              <a:gd name="connsiteX27" fmla="*/ 286871 w 328955"/>
              <a:gd name="connsiteY27" fmla="*/ 2474258 h 3741270"/>
              <a:gd name="connsiteX28" fmla="*/ 280894 w 328955"/>
              <a:gd name="connsiteY28" fmla="*/ 2456329 h 3741270"/>
              <a:gd name="connsiteX29" fmla="*/ 268941 w 328955"/>
              <a:gd name="connsiteY29" fmla="*/ 2348753 h 3741270"/>
              <a:gd name="connsiteX30" fmla="*/ 251012 w 328955"/>
              <a:gd name="connsiteY30" fmla="*/ 2306917 h 3741270"/>
              <a:gd name="connsiteX31" fmla="*/ 239059 w 328955"/>
              <a:gd name="connsiteY31" fmla="*/ 2283011 h 3741270"/>
              <a:gd name="connsiteX32" fmla="*/ 227106 w 328955"/>
              <a:gd name="connsiteY32" fmla="*/ 2241176 h 3741270"/>
              <a:gd name="connsiteX33" fmla="*/ 215153 w 328955"/>
              <a:gd name="connsiteY33" fmla="*/ 2217270 h 3741270"/>
              <a:gd name="connsiteX34" fmla="*/ 221129 w 328955"/>
              <a:gd name="connsiteY34" fmla="*/ 2109694 h 3741270"/>
              <a:gd name="connsiteX35" fmla="*/ 245035 w 328955"/>
              <a:gd name="connsiteY35" fmla="*/ 2061882 h 3741270"/>
              <a:gd name="connsiteX36" fmla="*/ 262965 w 328955"/>
              <a:gd name="connsiteY36" fmla="*/ 2037976 h 3741270"/>
              <a:gd name="connsiteX37" fmla="*/ 286871 w 328955"/>
              <a:gd name="connsiteY37" fmla="*/ 2002117 h 3741270"/>
              <a:gd name="connsiteX38" fmla="*/ 304800 w 328955"/>
              <a:gd name="connsiteY38" fmla="*/ 1960282 h 3741270"/>
              <a:gd name="connsiteX39" fmla="*/ 322729 w 328955"/>
              <a:gd name="connsiteY39" fmla="*/ 1936376 h 3741270"/>
              <a:gd name="connsiteX40" fmla="*/ 328706 w 328955"/>
              <a:gd name="connsiteY40" fmla="*/ 1906494 h 3741270"/>
              <a:gd name="connsiteX41" fmla="*/ 316753 w 328955"/>
              <a:gd name="connsiteY41" fmla="*/ 1870635 h 3741270"/>
              <a:gd name="connsiteX42" fmla="*/ 292847 w 328955"/>
              <a:gd name="connsiteY42" fmla="*/ 1792941 h 3741270"/>
              <a:gd name="connsiteX43" fmla="*/ 280894 w 328955"/>
              <a:gd name="connsiteY43" fmla="*/ 1769035 h 3741270"/>
              <a:gd name="connsiteX44" fmla="*/ 286871 w 328955"/>
              <a:gd name="connsiteY44" fmla="*/ 1553882 h 3741270"/>
              <a:gd name="connsiteX45" fmla="*/ 304800 w 328955"/>
              <a:gd name="connsiteY45" fmla="*/ 1476188 h 3741270"/>
              <a:gd name="connsiteX46" fmla="*/ 304800 w 328955"/>
              <a:gd name="connsiteY46" fmla="*/ 1428376 h 3741270"/>
              <a:gd name="connsiteX47" fmla="*/ 310776 w 328955"/>
              <a:gd name="connsiteY47" fmla="*/ 1290917 h 3741270"/>
              <a:gd name="connsiteX48" fmla="*/ 298824 w 328955"/>
              <a:gd name="connsiteY48" fmla="*/ 1117600 h 3741270"/>
              <a:gd name="connsiteX49" fmla="*/ 286871 w 328955"/>
              <a:gd name="connsiteY49" fmla="*/ 1027953 h 3741270"/>
              <a:gd name="connsiteX50" fmla="*/ 274918 w 328955"/>
              <a:gd name="connsiteY50" fmla="*/ 1010023 h 3741270"/>
              <a:gd name="connsiteX51" fmla="*/ 268941 w 328955"/>
              <a:gd name="connsiteY51" fmla="*/ 974164 h 3741270"/>
              <a:gd name="connsiteX52" fmla="*/ 262965 w 328955"/>
              <a:gd name="connsiteY52" fmla="*/ 950258 h 3741270"/>
              <a:gd name="connsiteX53" fmla="*/ 268941 w 328955"/>
              <a:gd name="connsiteY53" fmla="*/ 842682 h 3741270"/>
              <a:gd name="connsiteX54" fmla="*/ 280894 w 328955"/>
              <a:gd name="connsiteY54" fmla="*/ 812800 h 3741270"/>
              <a:gd name="connsiteX55" fmla="*/ 310776 w 328955"/>
              <a:gd name="connsiteY55" fmla="*/ 753035 h 3741270"/>
              <a:gd name="connsiteX56" fmla="*/ 316753 w 328955"/>
              <a:gd name="connsiteY56" fmla="*/ 729129 h 3741270"/>
              <a:gd name="connsiteX57" fmla="*/ 328706 w 328955"/>
              <a:gd name="connsiteY57" fmla="*/ 711200 h 3741270"/>
              <a:gd name="connsiteX58" fmla="*/ 322729 w 328955"/>
              <a:gd name="connsiteY58" fmla="*/ 669364 h 3741270"/>
              <a:gd name="connsiteX59" fmla="*/ 304800 w 328955"/>
              <a:gd name="connsiteY59" fmla="*/ 615576 h 3741270"/>
              <a:gd name="connsiteX60" fmla="*/ 292847 w 328955"/>
              <a:gd name="connsiteY60" fmla="*/ 573741 h 3741270"/>
              <a:gd name="connsiteX61" fmla="*/ 280894 w 328955"/>
              <a:gd name="connsiteY61" fmla="*/ 549835 h 3741270"/>
              <a:gd name="connsiteX62" fmla="*/ 274918 w 328955"/>
              <a:gd name="connsiteY62" fmla="*/ 531906 h 3741270"/>
              <a:gd name="connsiteX63" fmla="*/ 262965 w 328955"/>
              <a:gd name="connsiteY63" fmla="*/ 508000 h 3741270"/>
              <a:gd name="connsiteX64" fmla="*/ 256988 w 328955"/>
              <a:gd name="connsiteY64" fmla="*/ 484094 h 3741270"/>
              <a:gd name="connsiteX65" fmla="*/ 251012 w 328955"/>
              <a:gd name="connsiteY65" fmla="*/ 466164 h 3741270"/>
              <a:gd name="connsiteX66" fmla="*/ 251012 w 328955"/>
              <a:gd name="connsiteY66" fmla="*/ 197223 h 3741270"/>
              <a:gd name="connsiteX67" fmla="*/ 233082 w 328955"/>
              <a:gd name="connsiteY67" fmla="*/ 185270 h 3741270"/>
              <a:gd name="connsiteX68" fmla="*/ 215153 w 328955"/>
              <a:gd name="connsiteY68" fmla="*/ 71717 h 3741270"/>
              <a:gd name="connsiteX69" fmla="*/ 209176 w 328955"/>
              <a:gd name="connsiteY69" fmla="*/ 0 h 374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8955" h="3741270">
                <a:moveTo>
                  <a:pt x="209176" y="0"/>
                </a:moveTo>
                <a:lnTo>
                  <a:pt x="0" y="0"/>
                </a:lnTo>
                <a:lnTo>
                  <a:pt x="0" y="3711388"/>
                </a:lnTo>
                <a:lnTo>
                  <a:pt x="245035" y="3711388"/>
                </a:lnTo>
                <a:lnTo>
                  <a:pt x="245035" y="3741270"/>
                </a:lnTo>
                <a:cubicBezTo>
                  <a:pt x="237066" y="3723341"/>
                  <a:pt x="228416" y="3705699"/>
                  <a:pt x="221129" y="3687482"/>
                </a:cubicBezTo>
                <a:cubicBezTo>
                  <a:pt x="191583" y="3613616"/>
                  <a:pt x="225258" y="3683791"/>
                  <a:pt x="197224" y="3627717"/>
                </a:cubicBezTo>
                <a:cubicBezTo>
                  <a:pt x="199216" y="3613772"/>
                  <a:pt x="199152" y="3599374"/>
                  <a:pt x="203200" y="3585882"/>
                </a:cubicBezTo>
                <a:cubicBezTo>
                  <a:pt x="207372" y="3571974"/>
                  <a:pt x="224747" y="3560025"/>
                  <a:pt x="233082" y="3550023"/>
                </a:cubicBezTo>
                <a:cubicBezTo>
                  <a:pt x="274678" y="3500107"/>
                  <a:pt x="210591" y="3566538"/>
                  <a:pt x="262965" y="3514164"/>
                </a:cubicBezTo>
                <a:cubicBezTo>
                  <a:pt x="258981" y="3456392"/>
                  <a:pt x="256255" y="3398519"/>
                  <a:pt x="251012" y="3340847"/>
                </a:cubicBezTo>
                <a:cubicBezTo>
                  <a:pt x="250268" y="3332667"/>
                  <a:pt x="247919" y="3324632"/>
                  <a:pt x="245035" y="3316941"/>
                </a:cubicBezTo>
                <a:cubicBezTo>
                  <a:pt x="241907" y="3308599"/>
                  <a:pt x="237066" y="3301004"/>
                  <a:pt x="233082" y="3293035"/>
                </a:cubicBezTo>
                <a:cubicBezTo>
                  <a:pt x="235074" y="3259168"/>
                  <a:pt x="235017" y="3225119"/>
                  <a:pt x="239059" y="3191435"/>
                </a:cubicBezTo>
                <a:cubicBezTo>
                  <a:pt x="241016" y="3175124"/>
                  <a:pt x="251012" y="3143623"/>
                  <a:pt x="251012" y="3143623"/>
                </a:cubicBezTo>
                <a:cubicBezTo>
                  <a:pt x="249020" y="3137647"/>
                  <a:pt x="244512" y="3131972"/>
                  <a:pt x="245035" y="3125694"/>
                </a:cubicBezTo>
                <a:cubicBezTo>
                  <a:pt x="247255" y="3099054"/>
                  <a:pt x="254987" y="3077909"/>
                  <a:pt x="262965" y="3053976"/>
                </a:cubicBezTo>
                <a:cubicBezTo>
                  <a:pt x="247728" y="2962551"/>
                  <a:pt x="266231" y="3005707"/>
                  <a:pt x="233082" y="2958353"/>
                </a:cubicBezTo>
                <a:cubicBezTo>
                  <a:pt x="224844" y="2946584"/>
                  <a:pt x="209176" y="2922494"/>
                  <a:pt x="209176" y="2922494"/>
                </a:cubicBezTo>
                <a:cubicBezTo>
                  <a:pt x="196027" y="2830440"/>
                  <a:pt x="198056" y="2865486"/>
                  <a:pt x="215153" y="2707341"/>
                </a:cubicBezTo>
                <a:cubicBezTo>
                  <a:pt x="219571" y="2666476"/>
                  <a:pt x="222050" y="2667113"/>
                  <a:pt x="239059" y="2641600"/>
                </a:cubicBezTo>
                <a:cubicBezTo>
                  <a:pt x="241051" y="2635623"/>
                  <a:pt x="243507" y="2629782"/>
                  <a:pt x="245035" y="2623670"/>
                </a:cubicBezTo>
                <a:cubicBezTo>
                  <a:pt x="247499" y="2613815"/>
                  <a:pt x="246469" y="2602874"/>
                  <a:pt x="251012" y="2593788"/>
                </a:cubicBezTo>
                <a:cubicBezTo>
                  <a:pt x="254792" y="2586228"/>
                  <a:pt x="262965" y="2581835"/>
                  <a:pt x="268941" y="2575858"/>
                </a:cubicBezTo>
                <a:cubicBezTo>
                  <a:pt x="270933" y="2569882"/>
                  <a:pt x="273187" y="2563986"/>
                  <a:pt x="274918" y="2557929"/>
                </a:cubicBezTo>
                <a:cubicBezTo>
                  <a:pt x="277175" y="2550031"/>
                  <a:pt x="277658" y="2541573"/>
                  <a:pt x="280894" y="2534023"/>
                </a:cubicBezTo>
                <a:cubicBezTo>
                  <a:pt x="283723" y="2527421"/>
                  <a:pt x="288863" y="2522070"/>
                  <a:pt x="292847" y="2516094"/>
                </a:cubicBezTo>
                <a:cubicBezTo>
                  <a:pt x="290855" y="2502149"/>
                  <a:pt x="289634" y="2488071"/>
                  <a:pt x="286871" y="2474258"/>
                </a:cubicBezTo>
                <a:cubicBezTo>
                  <a:pt x="285636" y="2468081"/>
                  <a:pt x="281785" y="2462565"/>
                  <a:pt x="280894" y="2456329"/>
                </a:cubicBezTo>
                <a:cubicBezTo>
                  <a:pt x="275791" y="2420612"/>
                  <a:pt x="285076" y="2381023"/>
                  <a:pt x="268941" y="2348753"/>
                </a:cubicBezTo>
                <a:cubicBezTo>
                  <a:pt x="229298" y="2269468"/>
                  <a:pt x="277393" y="2368474"/>
                  <a:pt x="251012" y="2306917"/>
                </a:cubicBezTo>
                <a:cubicBezTo>
                  <a:pt x="247503" y="2298728"/>
                  <a:pt x="242569" y="2291200"/>
                  <a:pt x="239059" y="2283011"/>
                </a:cubicBezTo>
                <a:cubicBezTo>
                  <a:pt x="224606" y="2249288"/>
                  <a:pt x="242275" y="2281627"/>
                  <a:pt x="227106" y="2241176"/>
                </a:cubicBezTo>
                <a:cubicBezTo>
                  <a:pt x="223978" y="2232834"/>
                  <a:pt x="219137" y="2225239"/>
                  <a:pt x="215153" y="2217270"/>
                </a:cubicBezTo>
                <a:cubicBezTo>
                  <a:pt x="217145" y="2181411"/>
                  <a:pt x="217724" y="2145446"/>
                  <a:pt x="221129" y="2109694"/>
                </a:cubicBezTo>
                <a:cubicBezTo>
                  <a:pt x="222525" y="2095040"/>
                  <a:pt x="239085" y="2070807"/>
                  <a:pt x="245035" y="2061882"/>
                </a:cubicBezTo>
                <a:cubicBezTo>
                  <a:pt x="250560" y="2053594"/>
                  <a:pt x="257253" y="2046136"/>
                  <a:pt x="262965" y="2037976"/>
                </a:cubicBezTo>
                <a:cubicBezTo>
                  <a:pt x="271203" y="2026207"/>
                  <a:pt x="278902" y="2014070"/>
                  <a:pt x="286871" y="2002117"/>
                </a:cubicBezTo>
                <a:cubicBezTo>
                  <a:pt x="292681" y="1984687"/>
                  <a:pt x="294249" y="1977164"/>
                  <a:pt x="304800" y="1960282"/>
                </a:cubicBezTo>
                <a:cubicBezTo>
                  <a:pt x="310079" y="1951835"/>
                  <a:pt x="316753" y="1944345"/>
                  <a:pt x="322729" y="1936376"/>
                </a:cubicBezTo>
                <a:cubicBezTo>
                  <a:pt x="324721" y="1926415"/>
                  <a:pt x="329626" y="1916610"/>
                  <a:pt x="328706" y="1906494"/>
                </a:cubicBezTo>
                <a:cubicBezTo>
                  <a:pt x="327565" y="1893946"/>
                  <a:pt x="320374" y="1882703"/>
                  <a:pt x="316753" y="1870635"/>
                </a:cubicBezTo>
                <a:cubicBezTo>
                  <a:pt x="307605" y="1840141"/>
                  <a:pt x="310123" y="1827493"/>
                  <a:pt x="292847" y="1792941"/>
                </a:cubicBezTo>
                <a:lnTo>
                  <a:pt x="280894" y="1769035"/>
                </a:lnTo>
                <a:cubicBezTo>
                  <a:pt x="282886" y="1697317"/>
                  <a:pt x="283375" y="1625542"/>
                  <a:pt x="286871" y="1553882"/>
                </a:cubicBezTo>
                <a:cubicBezTo>
                  <a:pt x="287429" y="1542451"/>
                  <a:pt x="304356" y="1477963"/>
                  <a:pt x="304800" y="1476188"/>
                </a:cubicBezTo>
                <a:cubicBezTo>
                  <a:pt x="289358" y="1398974"/>
                  <a:pt x="300716" y="1481466"/>
                  <a:pt x="304800" y="1428376"/>
                </a:cubicBezTo>
                <a:cubicBezTo>
                  <a:pt x="308317" y="1382648"/>
                  <a:pt x="308784" y="1336737"/>
                  <a:pt x="310776" y="1290917"/>
                </a:cubicBezTo>
                <a:cubicBezTo>
                  <a:pt x="306792" y="1233145"/>
                  <a:pt x="303155" y="1175347"/>
                  <a:pt x="298824" y="1117600"/>
                </a:cubicBezTo>
                <a:cubicBezTo>
                  <a:pt x="298122" y="1108237"/>
                  <a:pt x="295937" y="1049108"/>
                  <a:pt x="286871" y="1027953"/>
                </a:cubicBezTo>
                <a:cubicBezTo>
                  <a:pt x="284042" y="1021351"/>
                  <a:pt x="278902" y="1016000"/>
                  <a:pt x="274918" y="1010023"/>
                </a:cubicBezTo>
                <a:cubicBezTo>
                  <a:pt x="272926" y="998070"/>
                  <a:pt x="271318" y="986047"/>
                  <a:pt x="268941" y="974164"/>
                </a:cubicBezTo>
                <a:cubicBezTo>
                  <a:pt x="267330" y="966110"/>
                  <a:pt x="262965" y="958472"/>
                  <a:pt x="262965" y="950258"/>
                </a:cubicBezTo>
                <a:cubicBezTo>
                  <a:pt x="262965" y="914344"/>
                  <a:pt x="264296" y="878294"/>
                  <a:pt x="268941" y="842682"/>
                </a:cubicBezTo>
                <a:cubicBezTo>
                  <a:pt x="270329" y="832044"/>
                  <a:pt x="277228" y="822882"/>
                  <a:pt x="280894" y="812800"/>
                </a:cubicBezTo>
                <a:cubicBezTo>
                  <a:pt x="298662" y="763937"/>
                  <a:pt x="283180" y="789831"/>
                  <a:pt x="310776" y="753035"/>
                </a:cubicBezTo>
                <a:cubicBezTo>
                  <a:pt x="312768" y="745066"/>
                  <a:pt x="313517" y="736679"/>
                  <a:pt x="316753" y="729129"/>
                </a:cubicBezTo>
                <a:cubicBezTo>
                  <a:pt x="319583" y="722527"/>
                  <a:pt x="327991" y="718347"/>
                  <a:pt x="328706" y="711200"/>
                </a:cubicBezTo>
                <a:cubicBezTo>
                  <a:pt x="330108" y="697183"/>
                  <a:pt x="325249" y="683224"/>
                  <a:pt x="322729" y="669364"/>
                </a:cubicBezTo>
                <a:cubicBezTo>
                  <a:pt x="316999" y="637849"/>
                  <a:pt x="316084" y="649429"/>
                  <a:pt x="304800" y="615576"/>
                </a:cubicBezTo>
                <a:cubicBezTo>
                  <a:pt x="297214" y="592816"/>
                  <a:pt x="301485" y="593896"/>
                  <a:pt x="292847" y="573741"/>
                </a:cubicBezTo>
                <a:cubicBezTo>
                  <a:pt x="289337" y="565552"/>
                  <a:pt x="284403" y="558024"/>
                  <a:pt x="280894" y="549835"/>
                </a:cubicBezTo>
                <a:cubicBezTo>
                  <a:pt x="278413" y="544045"/>
                  <a:pt x="277399" y="537696"/>
                  <a:pt x="274918" y="531906"/>
                </a:cubicBezTo>
                <a:cubicBezTo>
                  <a:pt x="271409" y="523717"/>
                  <a:pt x="266093" y="516342"/>
                  <a:pt x="262965" y="508000"/>
                </a:cubicBezTo>
                <a:cubicBezTo>
                  <a:pt x="260081" y="500309"/>
                  <a:pt x="259245" y="491992"/>
                  <a:pt x="256988" y="484094"/>
                </a:cubicBezTo>
                <a:cubicBezTo>
                  <a:pt x="255257" y="478036"/>
                  <a:pt x="253004" y="472141"/>
                  <a:pt x="251012" y="466164"/>
                </a:cubicBezTo>
                <a:cubicBezTo>
                  <a:pt x="254246" y="391783"/>
                  <a:pt x="263517" y="272250"/>
                  <a:pt x="251012" y="197223"/>
                </a:cubicBezTo>
                <a:cubicBezTo>
                  <a:pt x="249831" y="190138"/>
                  <a:pt x="239059" y="189254"/>
                  <a:pt x="233082" y="185270"/>
                </a:cubicBezTo>
                <a:cubicBezTo>
                  <a:pt x="227106" y="147419"/>
                  <a:pt x="224448" y="108893"/>
                  <a:pt x="215153" y="71717"/>
                </a:cubicBezTo>
                <a:lnTo>
                  <a:pt x="209176" y="0"/>
                </a:lnTo>
                <a:close/>
              </a:path>
            </a:pathLst>
          </a:cu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nvGrpSpPr>
          <p:cNvPr id="56" name="Group 55"/>
          <p:cNvGrpSpPr/>
          <p:nvPr/>
        </p:nvGrpSpPr>
        <p:grpSpPr>
          <a:xfrm>
            <a:off x="1896165" y="1746249"/>
            <a:ext cx="2001499" cy="3723293"/>
            <a:chOff x="1896165" y="1746249"/>
            <a:chExt cx="2001499" cy="3723293"/>
          </a:xfrm>
        </p:grpSpPr>
        <p:cxnSp>
          <p:nvCxnSpPr>
            <p:cNvPr id="14" name="Straight Arrow Connector 13"/>
            <p:cNvCxnSpPr>
              <a:cxnSpLocks/>
            </p:cNvCxnSpPr>
            <p:nvPr/>
          </p:nvCxnSpPr>
          <p:spPr>
            <a:xfrm flipV="1">
              <a:off x="1896165" y="1746249"/>
              <a:ext cx="2001499" cy="227013"/>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2758571" y="2239962"/>
              <a:ext cx="1139093" cy="206631"/>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2776568" y="2528849"/>
              <a:ext cx="1121096" cy="664731"/>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2715479" y="3087692"/>
              <a:ext cx="1182185" cy="831845"/>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666133" y="3854022"/>
              <a:ext cx="1231531" cy="849190"/>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2666133" y="4415651"/>
              <a:ext cx="1231531" cy="1053891"/>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07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High-level steps to deploy the LOB application</a:t>
            </a:r>
            <a:r>
              <a:rPr lang="en-US" sz="4400" dirty="0"/>
              <a:t> (cont.)</a:t>
            </a:r>
            <a:endParaRPr lang="en-US" dirty="0"/>
          </a:p>
        </p:txBody>
      </p:sp>
      <p:sp>
        <p:nvSpPr>
          <p:cNvPr id="6" name="Text Placeholder 5"/>
          <p:cNvSpPr>
            <a:spLocks noGrp="1"/>
          </p:cNvSpPr>
          <p:nvPr>
            <p:ph type="body" sz="quarter" idx="10"/>
          </p:nvPr>
        </p:nvSpPr>
        <p:spPr>
          <a:xfrm>
            <a:off x="274639" y="1744662"/>
            <a:ext cx="4800598" cy="3539430"/>
          </a:xfrm>
        </p:spPr>
        <p:txBody>
          <a:bodyPr/>
          <a:lstStyle/>
          <a:p>
            <a:r>
              <a:rPr lang="en-US" dirty="0"/>
              <a:t>2. Build out your tiers</a:t>
            </a:r>
          </a:p>
          <a:p>
            <a:pPr lvl="1"/>
            <a:r>
              <a:rPr lang="en-US" dirty="0"/>
              <a:t>Create each VM with the appropriate environment and VM-specific settings</a:t>
            </a:r>
          </a:p>
          <a:p>
            <a:pPr lvl="1"/>
            <a:r>
              <a:rPr lang="en-US" dirty="0"/>
              <a:t>Switch resource groups as needed</a:t>
            </a:r>
          </a:p>
          <a:p>
            <a:r>
              <a:rPr lang="en-US" dirty="0"/>
              <a:t>3. Configure the LOB application</a:t>
            </a:r>
          </a:p>
          <a:p>
            <a:pPr lvl="1"/>
            <a:r>
              <a:rPr lang="en-US" dirty="0"/>
              <a:t>Configure the services on each VM to provide the desired workload</a:t>
            </a:r>
          </a:p>
        </p:txBody>
      </p:sp>
      <p:pic>
        <p:nvPicPr>
          <p:cNvPr id="3" name="Picture 2"/>
          <p:cNvPicPr>
            <a:picLocks noChangeAspect="1"/>
          </p:cNvPicPr>
          <p:nvPr/>
        </p:nvPicPr>
        <p:blipFill>
          <a:blip r:embed="rId3"/>
          <a:stretch>
            <a:fillRect/>
          </a:stretch>
        </p:blipFill>
        <p:spPr>
          <a:xfrm>
            <a:off x="5092863" y="1840882"/>
            <a:ext cx="6822750" cy="3953493"/>
          </a:xfrm>
          <a:prstGeom prst="rect">
            <a:avLst/>
          </a:prstGeom>
        </p:spPr>
      </p:pic>
      <p:sp>
        <p:nvSpPr>
          <p:cNvPr id="4" name="32-Point Star 3"/>
          <p:cNvSpPr/>
          <p:nvPr/>
        </p:nvSpPr>
        <p:spPr bwMode="auto">
          <a:xfrm>
            <a:off x="6691892" y="2277270"/>
            <a:ext cx="3865613" cy="3354386"/>
          </a:xfrm>
          <a:prstGeom prst="star32">
            <a:avLst/>
          </a:prstGeom>
          <a:solidFill>
            <a:schemeClr val="accent2"/>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gradFill>
                  <a:gsLst>
                    <a:gs pos="0">
                      <a:srgbClr val="FFFFFF"/>
                    </a:gs>
                    <a:gs pos="100000">
                      <a:srgbClr val="FFFFFF"/>
                    </a:gs>
                  </a:gsLst>
                  <a:lin ang="5400000" scaled="0"/>
                </a:gradFill>
                <a:effectLst/>
                <a:uLnTx/>
                <a:uFillTx/>
              </a:rPr>
              <a:t>See the </a:t>
            </a:r>
            <a:r>
              <a:rPr kumimoji="0" lang="en-US" b="1" i="0" u="none" strike="noStrike" kern="0" cap="none" spc="0" normalizeH="0" baseline="0" noProof="0" dirty="0">
                <a:ln>
                  <a:noFill/>
                </a:ln>
                <a:gradFill>
                  <a:gsLst>
                    <a:gs pos="0">
                      <a:srgbClr val="FFFFFF"/>
                    </a:gs>
                    <a:gs pos="100000">
                      <a:srgbClr val="FFFFFF"/>
                    </a:gs>
                  </a:gsLst>
                  <a:lin ang="5400000" scaled="0"/>
                </a:gradFill>
                <a:effectLst/>
                <a:uLnTx/>
                <a:uFillTx/>
              </a:rPr>
              <a:t>Appendix: PowerShell Command Blocks</a:t>
            </a:r>
            <a:r>
              <a:rPr kumimoji="0" lang="en-US" b="0" i="0" u="none" strike="noStrike" kern="0" cap="none" spc="0" normalizeH="0" baseline="0" noProof="0" dirty="0">
                <a:ln>
                  <a:noFill/>
                </a:ln>
                <a:gradFill>
                  <a:gsLst>
                    <a:gs pos="0">
                      <a:srgbClr val="FFFFFF"/>
                    </a:gs>
                    <a:gs pos="100000">
                      <a:srgbClr val="FFFFFF"/>
                    </a:gs>
                  </a:gsLst>
                  <a:lin ang="5400000" scaled="0"/>
                </a:gradFill>
                <a:effectLst/>
                <a:uLnTx/>
                <a:uFillTx/>
              </a:rPr>
              <a:t> section of this slide deck for examples of building VMs.</a:t>
            </a:r>
          </a:p>
        </p:txBody>
      </p:sp>
    </p:spTree>
    <p:extLst>
      <p:ext uri="{BB962C8B-B14F-4D97-AF65-F5344CB8AC3E}">
        <p14:creationId xmlns:p14="http://schemas.microsoft.com/office/powerpoint/2010/main" val="728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VM</a:t>
            </a:r>
          </a:p>
        </p:txBody>
      </p:sp>
      <p:pic>
        <p:nvPicPr>
          <p:cNvPr id="9" name="Picture 8"/>
          <p:cNvPicPr>
            <a:picLocks noChangeAspect="1"/>
          </p:cNvPicPr>
          <p:nvPr/>
        </p:nvPicPr>
        <p:blipFill rotWithShape="1">
          <a:blip r:embed="rId2"/>
          <a:srcRect b="48166"/>
          <a:stretch/>
        </p:blipFill>
        <p:spPr>
          <a:xfrm>
            <a:off x="457200" y="1516062"/>
            <a:ext cx="11707003" cy="1828800"/>
          </a:xfrm>
          <a:prstGeom prst="rect">
            <a:avLst/>
          </a:prstGeom>
        </p:spPr>
      </p:pic>
      <p:sp>
        <p:nvSpPr>
          <p:cNvPr id="5" name="Rectangle 4"/>
          <p:cNvSpPr/>
          <p:nvPr/>
        </p:nvSpPr>
        <p:spPr bwMode="auto">
          <a:xfrm>
            <a:off x="457200" y="2582862"/>
            <a:ext cx="11707003" cy="304799"/>
          </a:xfrm>
          <a:prstGeom prst="rect">
            <a:avLst/>
          </a:prstGeom>
          <a:noFill/>
          <a:ln w="571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 name="Freeform: Shape 3"/>
          <p:cNvSpPr/>
          <p:nvPr/>
        </p:nvSpPr>
        <p:spPr bwMode="auto">
          <a:xfrm>
            <a:off x="361244" y="2963862"/>
            <a:ext cx="11954934" cy="485422"/>
          </a:xfrm>
          <a:custGeom>
            <a:avLst/>
            <a:gdLst>
              <a:gd name="connsiteX0" fmla="*/ 0 w 11954934"/>
              <a:gd name="connsiteY0" fmla="*/ 112889 h 485422"/>
              <a:gd name="connsiteX1" fmla="*/ 0 w 11954934"/>
              <a:gd name="connsiteY1" fmla="*/ 485422 h 485422"/>
              <a:gd name="connsiteX2" fmla="*/ 11954934 w 11954934"/>
              <a:gd name="connsiteY2" fmla="*/ 485422 h 485422"/>
              <a:gd name="connsiteX3" fmla="*/ 11954934 w 11954934"/>
              <a:gd name="connsiteY3" fmla="*/ 79022 h 485422"/>
              <a:gd name="connsiteX4" fmla="*/ 11887200 w 11954934"/>
              <a:gd name="connsiteY4" fmla="*/ 79022 h 485422"/>
              <a:gd name="connsiteX5" fmla="*/ 11582400 w 11954934"/>
              <a:gd name="connsiteY5" fmla="*/ 11289 h 485422"/>
              <a:gd name="connsiteX6" fmla="*/ 11514667 w 11954934"/>
              <a:gd name="connsiteY6" fmla="*/ 0 h 485422"/>
              <a:gd name="connsiteX7" fmla="*/ 11322756 w 11954934"/>
              <a:gd name="connsiteY7" fmla="*/ 22577 h 485422"/>
              <a:gd name="connsiteX8" fmla="*/ 11277600 w 11954934"/>
              <a:gd name="connsiteY8" fmla="*/ 90311 h 485422"/>
              <a:gd name="connsiteX9" fmla="*/ 11266312 w 11954934"/>
              <a:gd name="connsiteY9" fmla="*/ 124177 h 485422"/>
              <a:gd name="connsiteX10" fmla="*/ 11108267 w 11954934"/>
              <a:gd name="connsiteY10" fmla="*/ 124177 h 485422"/>
              <a:gd name="connsiteX11" fmla="*/ 10905067 w 11954934"/>
              <a:gd name="connsiteY11" fmla="*/ 135466 h 485422"/>
              <a:gd name="connsiteX12" fmla="*/ 10837334 w 11954934"/>
              <a:gd name="connsiteY12" fmla="*/ 180622 h 485422"/>
              <a:gd name="connsiteX13" fmla="*/ 10792178 w 11954934"/>
              <a:gd name="connsiteY13" fmla="*/ 203200 h 485422"/>
              <a:gd name="connsiteX14" fmla="*/ 10747023 w 11954934"/>
              <a:gd name="connsiteY14" fmla="*/ 237066 h 485422"/>
              <a:gd name="connsiteX15" fmla="*/ 10690578 w 11954934"/>
              <a:gd name="connsiteY15" fmla="*/ 248355 h 485422"/>
              <a:gd name="connsiteX16" fmla="*/ 10385778 w 11954934"/>
              <a:gd name="connsiteY16" fmla="*/ 225777 h 485422"/>
              <a:gd name="connsiteX17" fmla="*/ 10329334 w 11954934"/>
              <a:gd name="connsiteY17" fmla="*/ 214489 h 485422"/>
              <a:gd name="connsiteX18" fmla="*/ 9922934 w 11954934"/>
              <a:gd name="connsiteY18" fmla="*/ 225777 h 485422"/>
              <a:gd name="connsiteX19" fmla="*/ 9866489 w 11954934"/>
              <a:gd name="connsiteY19" fmla="*/ 248355 h 485422"/>
              <a:gd name="connsiteX20" fmla="*/ 9561689 w 11954934"/>
              <a:gd name="connsiteY20" fmla="*/ 237066 h 485422"/>
              <a:gd name="connsiteX21" fmla="*/ 9437512 w 11954934"/>
              <a:gd name="connsiteY21" fmla="*/ 225777 h 485422"/>
              <a:gd name="connsiteX22" fmla="*/ 9335912 w 11954934"/>
              <a:gd name="connsiteY22" fmla="*/ 191911 h 485422"/>
              <a:gd name="connsiteX23" fmla="*/ 9121423 w 11954934"/>
              <a:gd name="connsiteY23" fmla="*/ 146755 h 485422"/>
              <a:gd name="connsiteX24" fmla="*/ 8974667 w 11954934"/>
              <a:gd name="connsiteY24" fmla="*/ 158044 h 485422"/>
              <a:gd name="connsiteX25" fmla="*/ 8850489 w 11954934"/>
              <a:gd name="connsiteY25" fmla="*/ 180622 h 485422"/>
              <a:gd name="connsiteX26" fmla="*/ 8771467 w 11954934"/>
              <a:gd name="connsiteY26" fmla="*/ 191911 h 485422"/>
              <a:gd name="connsiteX27" fmla="*/ 8703734 w 11954934"/>
              <a:gd name="connsiteY27" fmla="*/ 203200 h 485422"/>
              <a:gd name="connsiteX28" fmla="*/ 8669867 w 11954934"/>
              <a:gd name="connsiteY28" fmla="*/ 225777 h 485422"/>
              <a:gd name="connsiteX29" fmla="*/ 7936089 w 11954934"/>
              <a:gd name="connsiteY29" fmla="*/ 214489 h 485422"/>
              <a:gd name="connsiteX30" fmla="*/ 7902223 w 11954934"/>
              <a:gd name="connsiteY30" fmla="*/ 203200 h 485422"/>
              <a:gd name="connsiteX31" fmla="*/ 7337778 w 11954934"/>
              <a:gd name="connsiteY31" fmla="*/ 180622 h 485422"/>
              <a:gd name="connsiteX32" fmla="*/ 7258756 w 11954934"/>
              <a:gd name="connsiteY32" fmla="*/ 169333 h 485422"/>
              <a:gd name="connsiteX33" fmla="*/ 7224889 w 11954934"/>
              <a:gd name="connsiteY33" fmla="*/ 146755 h 485422"/>
              <a:gd name="connsiteX34" fmla="*/ 7168445 w 11954934"/>
              <a:gd name="connsiteY34" fmla="*/ 135466 h 485422"/>
              <a:gd name="connsiteX35" fmla="*/ 7134578 w 11954934"/>
              <a:gd name="connsiteY35" fmla="*/ 112889 h 485422"/>
              <a:gd name="connsiteX36" fmla="*/ 7010400 w 11954934"/>
              <a:gd name="connsiteY36" fmla="*/ 135466 h 485422"/>
              <a:gd name="connsiteX37" fmla="*/ 6931378 w 11954934"/>
              <a:gd name="connsiteY37" fmla="*/ 169333 h 485422"/>
              <a:gd name="connsiteX38" fmla="*/ 6829778 w 11954934"/>
              <a:gd name="connsiteY38" fmla="*/ 191911 h 485422"/>
              <a:gd name="connsiteX39" fmla="*/ 6671734 w 11954934"/>
              <a:gd name="connsiteY39" fmla="*/ 237066 h 485422"/>
              <a:gd name="connsiteX40" fmla="*/ 6445956 w 11954934"/>
              <a:gd name="connsiteY40" fmla="*/ 214489 h 485422"/>
              <a:gd name="connsiteX41" fmla="*/ 6412089 w 11954934"/>
              <a:gd name="connsiteY41" fmla="*/ 203200 h 485422"/>
              <a:gd name="connsiteX42" fmla="*/ 6366934 w 11954934"/>
              <a:gd name="connsiteY42" fmla="*/ 191911 h 485422"/>
              <a:gd name="connsiteX43" fmla="*/ 6299200 w 11954934"/>
              <a:gd name="connsiteY43" fmla="*/ 158044 h 485422"/>
              <a:gd name="connsiteX44" fmla="*/ 4718756 w 11954934"/>
              <a:gd name="connsiteY44" fmla="*/ 124177 h 485422"/>
              <a:gd name="connsiteX45" fmla="*/ 4425245 w 11954934"/>
              <a:gd name="connsiteY45" fmla="*/ 90311 h 485422"/>
              <a:gd name="connsiteX46" fmla="*/ 4346223 w 11954934"/>
              <a:gd name="connsiteY46" fmla="*/ 79022 h 485422"/>
              <a:gd name="connsiteX47" fmla="*/ 3883378 w 11954934"/>
              <a:gd name="connsiteY47" fmla="*/ 79022 h 485422"/>
              <a:gd name="connsiteX48" fmla="*/ 3793067 w 11954934"/>
              <a:gd name="connsiteY48" fmla="*/ 169333 h 485422"/>
              <a:gd name="connsiteX49" fmla="*/ 3725334 w 11954934"/>
              <a:gd name="connsiteY49" fmla="*/ 214489 h 485422"/>
              <a:gd name="connsiteX50" fmla="*/ 3589867 w 11954934"/>
              <a:gd name="connsiteY50" fmla="*/ 191911 h 485422"/>
              <a:gd name="connsiteX51" fmla="*/ 3454400 w 11954934"/>
              <a:gd name="connsiteY51" fmla="*/ 169333 h 485422"/>
              <a:gd name="connsiteX52" fmla="*/ 3375378 w 11954934"/>
              <a:gd name="connsiteY52" fmla="*/ 158044 h 485422"/>
              <a:gd name="connsiteX53" fmla="*/ 2765778 w 11954934"/>
              <a:gd name="connsiteY53" fmla="*/ 135466 h 485422"/>
              <a:gd name="connsiteX54" fmla="*/ 2686756 w 11954934"/>
              <a:gd name="connsiteY54" fmla="*/ 101600 h 485422"/>
              <a:gd name="connsiteX55" fmla="*/ 2652889 w 11954934"/>
              <a:gd name="connsiteY55" fmla="*/ 112889 h 485422"/>
              <a:gd name="connsiteX56" fmla="*/ 2596445 w 11954934"/>
              <a:gd name="connsiteY56" fmla="*/ 124177 h 485422"/>
              <a:gd name="connsiteX57" fmla="*/ 2494845 w 11954934"/>
              <a:gd name="connsiteY57" fmla="*/ 146755 h 485422"/>
              <a:gd name="connsiteX58" fmla="*/ 2020712 w 11954934"/>
              <a:gd name="connsiteY58" fmla="*/ 135466 h 485422"/>
              <a:gd name="connsiteX59" fmla="*/ 1388534 w 11954934"/>
              <a:gd name="connsiteY59" fmla="*/ 124177 h 485422"/>
              <a:gd name="connsiteX60" fmla="*/ 745067 w 11954934"/>
              <a:gd name="connsiteY60" fmla="*/ 101600 h 485422"/>
              <a:gd name="connsiteX61" fmla="*/ 711200 w 11954934"/>
              <a:gd name="connsiteY61" fmla="*/ 90311 h 485422"/>
              <a:gd name="connsiteX62" fmla="*/ 688623 w 11954934"/>
              <a:gd name="connsiteY62" fmla="*/ 56444 h 485422"/>
              <a:gd name="connsiteX63" fmla="*/ 632178 w 11954934"/>
              <a:gd name="connsiteY63" fmla="*/ 45155 h 485422"/>
              <a:gd name="connsiteX64" fmla="*/ 587023 w 11954934"/>
              <a:gd name="connsiteY64" fmla="*/ 11289 h 485422"/>
              <a:gd name="connsiteX65" fmla="*/ 440267 w 11954934"/>
              <a:gd name="connsiteY65" fmla="*/ 45155 h 485422"/>
              <a:gd name="connsiteX66" fmla="*/ 406400 w 11954934"/>
              <a:gd name="connsiteY66" fmla="*/ 67733 h 485422"/>
              <a:gd name="connsiteX67" fmla="*/ 248356 w 11954934"/>
              <a:gd name="connsiteY67" fmla="*/ 124177 h 485422"/>
              <a:gd name="connsiteX68" fmla="*/ 0 w 11954934"/>
              <a:gd name="connsiteY68" fmla="*/ 112889 h 4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954934" h="485422">
                <a:moveTo>
                  <a:pt x="0" y="112889"/>
                </a:moveTo>
                <a:lnTo>
                  <a:pt x="0" y="485422"/>
                </a:lnTo>
                <a:lnTo>
                  <a:pt x="11954934" y="485422"/>
                </a:lnTo>
                <a:lnTo>
                  <a:pt x="11954934" y="79022"/>
                </a:lnTo>
                <a:lnTo>
                  <a:pt x="11887200" y="79022"/>
                </a:lnTo>
                <a:cubicBezTo>
                  <a:pt x="11713673" y="31696"/>
                  <a:pt x="11791274" y="49265"/>
                  <a:pt x="11582400" y="11289"/>
                </a:cubicBezTo>
                <a:cubicBezTo>
                  <a:pt x="11559880" y="7195"/>
                  <a:pt x="11514667" y="0"/>
                  <a:pt x="11514667" y="0"/>
                </a:cubicBezTo>
                <a:cubicBezTo>
                  <a:pt x="11450697" y="7526"/>
                  <a:pt x="11382948" y="-353"/>
                  <a:pt x="11322756" y="22577"/>
                </a:cubicBezTo>
                <a:cubicBezTo>
                  <a:pt x="11297398" y="32237"/>
                  <a:pt x="11277600" y="90311"/>
                  <a:pt x="11277600" y="90311"/>
                </a:cubicBezTo>
                <a:cubicBezTo>
                  <a:pt x="11273837" y="101600"/>
                  <a:pt x="11275604" y="116744"/>
                  <a:pt x="11266312" y="124177"/>
                </a:cubicBezTo>
                <a:cubicBezTo>
                  <a:pt x="11234484" y="149640"/>
                  <a:pt x="11114684" y="124819"/>
                  <a:pt x="11108267" y="124177"/>
                </a:cubicBezTo>
                <a:cubicBezTo>
                  <a:pt x="11025929" y="103594"/>
                  <a:pt x="11028924" y="98309"/>
                  <a:pt x="10905067" y="135466"/>
                </a:cubicBezTo>
                <a:cubicBezTo>
                  <a:pt x="10879076" y="143263"/>
                  <a:pt x="10861604" y="168487"/>
                  <a:pt x="10837334" y="180622"/>
                </a:cubicBezTo>
                <a:cubicBezTo>
                  <a:pt x="10822282" y="188148"/>
                  <a:pt x="10806449" y="194281"/>
                  <a:pt x="10792178" y="203200"/>
                </a:cubicBezTo>
                <a:cubicBezTo>
                  <a:pt x="10776223" y="213172"/>
                  <a:pt x="10764216" y="229425"/>
                  <a:pt x="10747023" y="237066"/>
                </a:cubicBezTo>
                <a:cubicBezTo>
                  <a:pt x="10729489" y="244859"/>
                  <a:pt x="10709393" y="244592"/>
                  <a:pt x="10690578" y="248355"/>
                </a:cubicBezTo>
                <a:lnTo>
                  <a:pt x="10385778" y="225777"/>
                </a:lnTo>
                <a:cubicBezTo>
                  <a:pt x="10366675" y="223986"/>
                  <a:pt x="10348521" y="214489"/>
                  <a:pt x="10329334" y="214489"/>
                </a:cubicBezTo>
                <a:cubicBezTo>
                  <a:pt x="10193815" y="214489"/>
                  <a:pt x="10058401" y="222014"/>
                  <a:pt x="9922934" y="225777"/>
                </a:cubicBezTo>
                <a:cubicBezTo>
                  <a:pt x="9904119" y="233303"/>
                  <a:pt x="9886148" y="243440"/>
                  <a:pt x="9866489" y="248355"/>
                </a:cubicBezTo>
                <a:cubicBezTo>
                  <a:pt x="9759703" y="275052"/>
                  <a:pt x="9680028" y="248900"/>
                  <a:pt x="9561689" y="237066"/>
                </a:cubicBezTo>
                <a:cubicBezTo>
                  <a:pt x="9449511" y="180978"/>
                  <a:pt x="9601537" y="246280"/>
                  <a:pt x="9437512" y="225777"/>
                </a:cubicBezTo>
                <a:cubicBezTo>
                  <a:pt x="9402089" y="221349"/>
                  <a:pt x="9370545" y="200569"/>
                  <a:pt x="9335912" y="191911"/>
                </a:cubicBezTo>
                <a:cubicBezTo>
                  <a:pt x="9265030" y="174191"/>
                  <a:pt x="9121423" y="146755"/>
                  <a:pt x="9121423" y="146755"/>
                </a:cubicBezTo>
                <a:cubicBezTo>
                  <a:pt x="9072504" y="150518"/>
                  <a:pt x="9023351" y="151958"/>
                  <a:pt x="8974667" y="158044"/>
                </a:cubicBezTo>
                <a:cubicBezTo>
                  <a:pt x="8932921" y="163262"/>
                  <a:pt x="8891988" y="173705"/>
                  <a:pt x="8850489" y="180622"/>
                </a:cubicBezTo>
                <a:cubicBezTo>
                  <a:pt x="8824243" y="184996"/>
                  <a:pt x="8797766" y="187865"/>
                  <a:pt x="8771467" y="191911"/>
                </a:cubicBezTo>
                <a:cubicBezTo>
                  <a:pt x="8748844" y="195391"/>
                  <a:pt x="8726312" y="199437"/>
                  <a:pt x="8703734" y="203200"/>
                </a:cubicBezTo>
                <a:cubicBezTo>
                  <a:pt x="8692445" y="210726"/>
                  <a:pt x="8683433" y="225577"/>
                  <a:pt x="8669867" y="225777"/>
                </a:cubicBezTo>
                <a:lnTo>
                  <a:pt x="7936089" y="214489"/>
                </a:lnTo>
                <a:cubicBezTo>
                  <a:pt x="7924195" y="214139"/>
                  <a:pt x="7914103" y="203872"/>
                  <a:pt x="7902223" y="203200"/>
                </a:cubicBezTo>
                <a:cubicBezTo>
                  <a:pt x="7714225" y="192559"/>
                  <a:pt x="7525926" y="188148"/>
                  <a:pt x="7337778" y="180622"/>
                </a:cubicBezTo>
                <a:cubicBezTo>
                  <a:pt x="7311437" y="176859"/>
                  <a:pt x="7284242" y="176979"/>
                  <a:pt x="7258756" y="169333"/>
                </a:cubicBezTo>
                <a:cubicBezTo>
                  <a:pt x="7245761" y="165434"/>
                  <a:pt x="7237593" y="151519"/>
                  <a:pt x="7224889" y="146755"/>
                </a:cubicBezTo>
                <a:cubicBezTo>
                  <a:pt x="7206923" y="140018"/>
                  <a:pt x="7187260" y="139229"/>
                  <a:pt x="7168445" y="135466"/>
                </a:cubicBezTo>
                <a:cubicBezTo>
                  <a:pt x="7157156" y="127940"/>
                  <a:pt x="7148090" y="114117"/>
                  <a:pt x="7134578" y="112889"/>
                </a:cubicBezTo>
                <a:cubicBezTo>
                  <a:pt x="7099062" y="109660"/>
                  <a:pt x="7046924" y="120856"/>
                  <a:pt x="7010400" y="135466"/>
                </a:cubicBezTo>
                <a:cubicBezTo>
                  <a:pt x="6983792" y="146109"/>
                  <a:pt x="6958731" y="160785"/>
                  <a:pt x="6931378" y="169333"/>
                </a:cubicBezTo>
                <a:cubicBezTo>
                  <a:pt x="6898264" y="179681"/>
                  <a:pt x="6863061" y="182122"/>
                  <a:pt x="6829778" y="191911"/>
                </a:cubicBezTo>
                <a:cubicBezTo>
                  <a:pt x="6647123" y="245633"/>
                  <a:pt x="6821665" y="212077"/>
                  <a:pt x="6671734" y="237066"/>
                </a:cubicBezTo>
                <a:cubicBezTo>
                  <a:pt x="6596475" y="229540"/>
                  <a:pt x="6520955" y="224271"/>
                  <a:pt x="6445956" y="214489"/>
                </a:cubicBezTo>
                <a:cubicBezTo>
                  <a:pt x="6434156" y="212950"/>
                  <a:pt x="6423531" y="206469"/>
                  <a:pt x="6412089" y="203200"/>
                </a:cubicBezTo>
                <a:cubicBezTo>
                  <a:pt x="6397171" y="198938"/>
                  <a:pt x="6381986" y="195674"/>
                  <a:pt x="6366934" y="191911"/>
                </a:cubicBezTo>
                <a:cubicBezTo>
                  <a:pt x="6348060" y="179329"/>
                  <a:pt x="6324104" y="159067"/>
                  <a:pt x="6299200" y="158044"/>
                </a:cubicBezTo>
                <a:cubicBezTo>
                  <a:pt x="5737820" y="134973"/>
                  <a:pt x="5280448" y="132201"/>
                  <a:pt x="4718756" y="124177"/>
                </a:cubicBezTo>
                <a:cubicBezTo>
                  <a:pt x="4576534" y="95735"/>
                  <a:pt x="4714261" y="121277"/>
                  <a:pt x="4425245" y="90311"/>
                </a:cubicBezTo>
                <a:cubicBezTo>
                  <a:pt x="4398788" y="87476"/>
                  <a:pt x="4372564" y="82785"/>
                  <a:pt x="4346223" y="79022"/>
                </a:cubicBezTo>
                <a:cubicBezTo>
                  <a:pt x="4176765" y="22536"/>
                  <a:pt x="4172408" y="11806"/>
                  <a:pt x="3883378" y="79022"/>
                </a:cubicBezTo>
                <a:cubicBezTo>
                  <a:pt x="3841912" y="88665"/>
                  <a:pt x="3828490" y="145717"/>
                  <a:pt x="3793067" y="169333"/>
                </a:cubicBezTo>
                <a:lnTo>
                  <a:pt x="3725334" y="214489"/>
                </a:lnTo>
                <a:cubicBezTo>
                  <a:pt x="3617554" y="192933"/>
                  <a:pt x="3722890" y="212915"/>
                  <a:pt x="3589867" y="191911"/>
                </a:cubicBezTo>
                <a:lnTo>
                  <a:pt x="3454400" y="169333"/>
                </a:lnTo>
                <a:cubicBezTo>
                  <a:pt x="3428118" y="165183"/>
                  <a:pt x="3401954" y="159351"/>
                  <a:pt x="3375378" y="158044"/>
                </a:cubicBezTo>
                <a:cubicBezTo>
                  <a:pt x="3172284" y="148056"/>
                  <a:pt x="2968978" y="142992"/>
                  <a:pt x="2765778" y="135466"/>
                </a:cubicBezTo>
                <a:cubicBezTo>
                  <a:pt x="2739437" y="124177"/>
                  <a:pt x="2714857" y="107220"/>
                  <a:pt x="2686756" y="101600"/>
                </a:cubicBezTo>
                <a:cubicBezTo>
                  <a:pt x="2675087" y="99266"/>
                  <a:pt x="2664433" y="110003"/>
                  <a:pt x="2652889" y="112889"/>
                </a:cubicBezTo>
                <a:cubicBezTo>
                  <a:pt x="2634275" y="117542"/>
                  <a:pt x="2615206" y="120157"/>
                  <a:pt x="2596445" y="124177"/>
                </a:cubicBezTo>
                <a:lnTo>
                  <a:pt x="2494845" y="146755"/>
                </a:lnTo>
                <a:lnTo>
                  <a:pt x="2020712" y="135466"/>
                </a:lnTo>
                <a:lnTo>
                  <a:pt x="1388534" y="124177"/>
                </a:lnTo>
                <a:lnTo>
                  <a:pt x="745067" y="101600"/>
                </a:lnTo>
                <a:cubicBezTo>
                  <a:pt x="733778" y="97837"/>
                  <a:pt x="720492" y="97745"/>
                  <a:pt x="711200" y="90311"/>
                </a:cubicBezTo>
                <a:cubicBezTo>
                  <a:pt x="700606" y="81835"/>
                  <a:pt x="700403" y="63175"/>
                  <a:pt x="688623" y="56444"/>
                </a:cubicBezTo>
                <a:cubicBezTo>
                  <a:pt x="671964" y="46924"/>
                  <a:pt x="650993" y="48918"/>
                  <a:pt x="632178" y="45155"/>
                </a:cubicBezTo>
                <a:cubicBezTo>
                  <a:pt x="617126" y="33866"/>
                  <a:pt x="605838" y="11289"/>
                  <a:pt x="587023" y="11289"/>
                </a:cubicBezTo>
                <a:cubicBezTo>
                  <a:pt x="536819" y="11289"/>
                  <a:pt x="488186" y="30180"/>
                  <a:pt x="440267" y="45155"/>
                </a:cubicBezTo>
                <a:cubicBezTo>
                  <a:pt x="427317" y="49202"/>
                  <a:pt x="418260" y="61144"/>
                  <a:pt x="406400" y="67733"/>
                </a:cubicBezTo>
                <a:cubicBezTo>
                  <a:pt x="357184" y="95076"/>
                  <a:pt x="306277" y="120557"/>
                  <a:pt x="248356" y="124177"/>
                </a:cubicBezTo>
                <a:cubicBezTo>
                  <a:pt x="158221" y="129810"/>
                  <a:pt x="67734" y="124177"/>
                  <a:pt x="0" y="112889"/>
                </a:cubicBezTo>
                <a:close/>
              </a:path>
            </a:pathLst>
          </a:cu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nvGrpSpPr>
          <p:cNvPr id="32" name="Group 31"/>
          <p:cNvGrpSpPr/>
          <p:nvPr/>
        </p:nvGrpSpPr>
        <p:grpSpPr>
          <a:xfrm>
            <a:off x="106097" y="3293004"/>
            <a:ext cx="9527366" cy="3519841"/>
            <a:chOff x="106097" y="3293004"/>
            <a:chExt cx="9527366" cy="3519841"/>
          </a:xfrm>
        </p:grpSpPr>
        <p:pic>
          <p:nvPicPr>
            <p:cNvPr id="6" name="Picture 5"/>
            <p:cNvPicPr>
              <a:picLocks noChangeAspect="1"/>
            </p:cNvPicPr>
            <p:nvPr/>
          </p:nvPicPr>
          <p:blipFill>
            <a:blip r:embed="rId3"/>
            <a:stretch>
              <a:fillRect/>
            </a:stretch>
          </p:blipFill>
          <p:spPr>
            <a:xfrm>
              <a:off x="2636837" y="3293004"/>
              <a:ext cx="6996626" cy="3519841"/>
            </a:xfrm>
            <a:prstGeom prst="rect">
              <a:avLst/>
            </a:prstGeom>
            <a:ln>
              <a:solidFill>
                <a:schemeClr val="tx1"/>
              </a:solidFill>
            </a:ln>
          </p:spPr>
        </p:pic>
        <p:sp>
          <p:nvSpPr>
            <p:cNvPr id="8" name="Rectangle 7"/>
            <p:cNvSpPr/>
            <p:nvPr/>
          </p:nvSpPr>
          <p:spPr>
            <a:xfrm>
              <a:off x="106097" y="4007832"/>
              <a:ext cx="2478792" cy="1569660"/>
            </a:xfrm>
            <a:prstGeom prst="rect">
              <a:avLst/>
            </a:prstGeom>
          </p:spPr>
          <p:txBody>
            <a:bodyPr wrap="square">
              <a:spAutoFit/>
            </a:bodyPr>
            <a:lstStyle/>
            <a:p>
              <a:pPr algn="r"/>
              <a:r>
                <a:rPr lang="en-US" sz="2400" dirty="0"/>
                <a:t>Standard PowerShell command block to create a VM:</a:t>
              </a:r>
            </a:p>
          </p:txBody>
        </p:sp>
      </p:grpSp>
      <p:grpSp>
        <p:nvGrpSpPr>
          <p:cNvPr id="33" name="Group 32"/>
          <p:cNvGrpSpPr/>
          <p:nvPr/>
        </p:nvGrpSpPr>
        <p:grpSpPr>
          <a:xfrm>
            <a:off x="863938" y="2778387"/>
            <a:ext cx="8045918" cy="1834359"/>
            <a:chOff x="863938" y="2778387"/>
            <a:chExt cx="8045918" cy="1834359"/>
          </a:xfrm>
        </p:grpSpPr>
        <p:cxnSp>
          <p:nvCxnSpPr>
            <p:cNvPr id="10" name="Straight Arrow Connector 9"/>
            <p:cNvCxnSpPr>
              <a:cxnSpLocks/>
            </p:cNvCxnSpPr>
            <p:nvPr/>
          </p:nvCxnSpPr>
          <p:spPr>
            <a:xfrm>
              <a:off x="863938" y="2811463"/>
              <a:ext cx="1816907" cy="1371599"/>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1728383" y="2811462"/>
              <a:ext cx="1004410" cy="705291"/>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673260" y="2853927"/>
              <a:ext cx="601405" cy="794148"/>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3381236" y="2870463"/>
              <a:ext cx="244782" cy="861054"/>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4003976" y="2853927"/>
              <a:ext cx="1376231" cy="1024335"/>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4237037" y="2854588"/>
              <a:ext cx="2101676" cy="1099875"/>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4597796" y="2778387"/>
              <a:ext cx="3261159" cy="1557075"/>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4864613" y="2850287"/>
              <a:ext cx="4045243" cy="1762459"/>
            </a:xfrm>
            <a:prstGeom prst="straightConnector1">
              <a:avLst/>
            </a:prstGeom>
            <a:ln w="38100">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2722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resource group context switch</a:t>
            </a:r>
          </a:p>
        </p:txBody>
      </p:sp>
      <p:sp>
        <p:nvSpPr>
          <p:cNvPr id="3" name="Text Placeholder 2"/>
          <p:cNvSpPr>
            <a:spLocks noGrp="1"/>
          </p:cNvSpPr>
          <p:nvPr>
            <p:ph type="body" sz="quarter" idx="10"/>
          </p:nvPr>
        </p:nvSpPr>
        <p:spPr>
          <a:xfrm>
            <a:off x="274638" y="1212850"/>
            <a:ext cx="11887200" cy="1292662"/>
          </a:xfrm>
        </p:spPr>
        <p:txBody>
          <a:bodyPr/>
          <a:lstStyle/>
          <a:p>
            <a:r>
              <a:rPr lang="en-US" sz="3600"/>
              <a:t>VNet</a:t>
            </a:r>
            <a:r>
              <a:rPr lang="en-US" sz="3600" dirty="0"/>
              <a:t> is in the INFRA resource group</a:t>
            </a:r>
          </a:p>
          <a:p>
            <a:r>
              <a:rPr lang="en-US" sz="3600" dirty="0"/>
              <a:t>VMs are in a tier-based resource group</a:t>
            </a:r>
          </a:p>
        </p:txBody>
      </p:sp>
      <p:pic>
        <p:nvPicPr>
          <p:cNvPr id="80" name="Picture 79"/>
          <p:cNvPicPr>
            <a:picLocks noChangeAspect="1"/>
          </p:cNvPicPr>
          <p:nvPr/>
        </p:nvPicPr>
        <p:blipFill>
          <a:blip r:embed="rId2"/>
          <a:stretch>
            <a:fillRect/>
          </a:stretch>
        </p:blipFill>
        <p:spPr>
          <a:xfrm>
            <a:off x="4389437" y="2735262"/>
            <a:ext cx="7419231" cy="3682574"/>
          </a:xfrm>
          <a:prstGeom prst="rect">
            <a:avLst/>
          </a:prstGeom>
        </p:spPr>
      </p:pic>
    </p:spTree>
    <p:extLst>
      <p:ext uri="{BB962C8B-B14F-4D97-AF65-F5344CB8AC3E}">
        <p14:creationId xmlns:p14="http://schemas.microsoft.com/office/powerpoint/2010/main" val="293022328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srcRect l="64909"/>
          <a:stretch/>
        </p:blipFill>
        <p:spPr>
          <a:xfrm>
            <a:off x="9718536" y="657669"/>
            <a:ext cx="2216721" cy="3135531"/>
          </a:xfrm>
          <a:prstGeom prst="rect">
            <a:avLst/>
          </a:prstGeom>
        </p:spPr>
      </p:pic>
      <p:sp>
        <p:nvSpPr>
          <p:cNvPr id="2" name="Title 1"/>
          <p:cNvSpPr>
            <a:spLocks noGrp="1"/>
          </p:cNvSpPr>
          <p:nvPr>
            <p:ph type="title"/>
          </p:nvPr>
        </p:nvSpPr>
        <p:spPr/>
        <p:txBody>
          <a:bodyPr/>
          <a:lstStyle/>
          <a:p>
            <a:r>
              <a:rPr lang="en-US" dirty="0"/>
              <a:t>PowerShell example</a:t>
            </a:r>
          </a:p>
        </p:txBody>
      </p:sp>
      <p:sp>
        <p:nvSpPr>
          <p:cNvPr id="15" name="Text Placeholder 2"/>
          <p:cNvSpPr txBox="1">
            <a:spLocks/>
          </p:cNvSpPr>
          <p:nvPr/>
        </p:nvSpPr>
        <p:spPr>
          <a:xfrm>
            <a:off x="274639" y="982662"/>
            <a:ext cx="11889564" cy="593239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 Set up environment variables</a:t>
            </a:r>
          </a:p>
          <a:p>
            <a:pPr>
              <a:buClr>
                <a:srgbClr val="FFFFFF"/>
              </a:buClr>
              <a:tabLst>
                <a:tab pos="274320" algn="l"/>
              </a:tabLst>
            </a:pPr>
            <a:r>
              <a:rPr lang="en-US" sz="1500" b="1" dirty="0">
                <a:solidFill>
                  <a:srgbClr val="505050"/>
                </a:solidFill>
                <a:latin typeface="Courier New" panose="02070309020205020404" pitchFamily="49" charset="0"/>
                <a:cs typeface="Courier New" panose="02070309020205020404" pitchFamily="49" charset="0"/>
              </a:rPr>
              <a:t>$locName="East US 2"; $avName="DCs"; $vnetName="WFE-CUST1"; $subnetName="IDENT"</a:t>
            </a:r>
          </a:p>
          <a:p>
            <a:pPr lvl="0">
              <a:buClr>
                <a:srgbClr val="FFFFFF"/>
              </a:buClr>
              <a:tabLst>
                <a:tab pos="274320" algn="l"/>
              </a:tabLst>
            </a:pPr>
            <a:r>
              <a:rPr lang="en-US" sz="1500" b="1" dirty="0">
                <a:solidFill>
                  <a:srgbClr val="505050"/>
                </a:solidFill>
                <a:latin typeface="Courier New" panose="02070309020205020404" pitchFamily="49" charset="0"/>
                <a:cs typeface="Courier New" panose="02070309020205020404" pitchFamily="49" charset="0"/>
              </a:rPr>
              <a:t>$</a:t>
            </a:r>
            <a:r>
              <a:rPr lang="en-US" sz="1500" b="1">
                <a:solidFill>
                  <a:srgbClr val="505050"/>
                </a:solidFill>
                <a:latin typeface="Courier New" panose="02070309020205020404" pitchFamily="49" charset="0"/>
                <a:cs typeface="Courier New" panose="02070309020205020404" pitchFamily="49" charset="0"/>
              </a:rPr>
              <a:t>rgInfraName</a:t>
            </a:r>
            <a:r>
              <a:rPr lang="en-US" sz="1500" b="1" dirty="0">
                <a:solidFill>
                  <a:srgbClr val="505050"/>
                </a:solidFill>
                <a:latin typeface="Courier New" panose="02070309020205020404" pitchFamily="49" charset="0"/>
                <a:cs typeface="Courier New" panose="02070309020205020404" pitchFamily="49" charset="0"/>
              </a:rPr>
              <a:t>="CUST1-INFRA"</a:t>
            </a:r>
          </a:p>
          <a:p>
            <a:pPr lvl="0">
              <a:buClr>
                <a:srgbClr val="FFFFFF"/>
              </a:buClr>
              <a:tabLst>
                <a:tab pos="274320" algn="l"/>
              </a:tabLst>
            </a:pPr>
            <a:r>
              <a:rPr lang="en-US" sz="1500" b="1" dirty="0">
                <a:solidFill>
                  <a:srgbClr val="505050"/>
                </a:solidFill>
                <a:latin typeface="Courier New" panose="02070309020205020404" pitchFamily="49" charset="0"/>
                <a:cs typeface="Courier New" panose="02070309020205020404" pitchFamily="49" charset="0"/>
              </a:rPr>
              <a:t>$rgTierName="CUST1-AD"</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endPar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endParaRP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 Set up VM-specific variables for the first DC</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$vmName="DC1"</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$vmSize="Standard_D2"</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$staticIP="10.0.1.4"</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$diskSize=20</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endPar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endParaRP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 Get information on the VNet and subnet</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$rgName=$rgInfraName</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dirty="0">
                <a:ln>
                  <a:noFill/>
                </a:ln>
                <a:solidFill>
                  <a:srgbClr val="505050"/>
                </a:solidFill>
                <a:effectLst/>
                <a:uLnTx/>
                <a:uFillTx/>
                <a:latin typeface="Courier New" panose="02070309020205020404" pitchFamily="49" charset="0"/>
                <a:ea typeface="+mn-ea"/>
                <a:cs typeface="Courier New" panose="02070309020205020404" pitchFamily="49" charset="0"/>
              </a:rPr>
              <a:t>$</a:t>
            </a:r>
            <a:r>
              <a:rPr kumimoji="0" lang="en-US" sz="1500" b="1" i="0" u="none" strike="noStrike" kern="1200" cap="none" spc="0" normalizeH="0" baseline="0" noProof="0" dirty="0" err="1">
                <a:ln>
                  <a:noFill/>
                </a:ln>
                <a:solidFill>
                  <a:srgbClr val="505050"/>
                </a:solidFill>
                <a:effectLst/>
                <a:uLnTx/>
                <a:uFillTx/>
                <a:latin typeface="Courier New" panose="02070309020205020404" pitchFamily="49" charset="0"/>
                <a:ea typeface="+mn-ea"/>
                <a:cs typeface="Courier New" panose="02070309020205020404" pitchFamily="49" charset="0"/>
              </a:rPr>
              <a:t>vnet</a:t>
            </a: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=Get-AzureRMVirtualNetwork -Name $vnetName -ResourceGroupName $rgName</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$subnet=Get-AzureRMVirtualNetworkSubnetConfig -VirtualNetwork $vnet -Name $subnetName</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endPar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endParaRP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 Create network interface and start VM creation</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$rgName=$rgTierName</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$nic=New-AzureRMNetworkInterface -Name ($vmName +"-NIC") -ResourceGroupName $rgName -Location $locName -Subnet $subnet -PrivateIpAddress $staticIP</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$avSet=Get-AzureRMAvailabilitySet –Name $avName –ResourceGroupName $rgName </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$vm=New-AzureRMVMConfig -VMName $vmName -VMSize $vmSize -AvailabilitySetId $avset.Id</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tab pos="274320" algn="l"/>
              </a:tabLst>
              <a:defRPr/>
            </a:pPr>
            <a:r>
              <a:rPr kumimoji="0" lang="en-US" sz="1500" b="1" i="0" u="none" strike="noStrike" kern="1200" cap="none" spc="0" normalizeH="0" baseline="0" noProof="0">
                <a:ln>
                  <a:noFill/>
                </a:ln>
                <a:solidFill>
                  <a:srgbClr val="505050"/>
                </a:solidFill>
                <a:effectLst/>
                <a:uLnTx/>
                <a:uFillTx/>
                <a:latin typeface="Courier New" panose="02070309020205020404" pitchFamily="49" charset="0"/>
                <a:ea typeface="+mn-ea"/>
                <a:cs typeface="Courier New" panose="02070309020205020404" pitchFamily="49" charset="0"/>
              </a:rPr>
              <a:t>...</a:t>
            </a:r>
          </a:p>
        </p:txBody>
      </p:sp>
      <p:grpSp>
        <p:nvGrpSpPr>
          <p:cNvPr id="44" name="Group 43"/>
          <p:cNvGrpSpPr/>
          <p:nvPr/>
        </p:nvGrpSpPr>
        <p:grpSpPr>
          <a:xfrm>
            <a:off x="414079" y="3497262"/>
            <a:ext cx="9461758" cy="838200"/>
            <a:chOff x="414079" y="3497262"/>
            <a:chExt cx="9461758" cy="838200"/>
          </a:xfrm>
        </p:grpSpPr>
        <p:sp>
          <p:nvSpPr>
            <p:cNvPr id="18" name="Rectangle 17"/>
            <p:cNvSpPr/>
            <p:nvPr/>
          </p:nvSpPr>
          <p:spPr bwMode="auto">
            <a:xfrm>
              <a:off x="414079" y="4030662"/>
              <a:ext cx="2375157" cy="304800"/>
            </a:xfrm>
            <a:prstGeom prst="rect">
              <a:avLst/>
            </a:prstGeom>
            <a:solidFill>
              <a:srgbClr val="D83B01">
                <a:alpha val="5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19" name="Straight Connector 18"/>
            <p:cNvCxnSpPr>
              <a:cxnSpLocks/>
              <a:stCxn id="18" idx="3"/>
            </p:cNvCxnSpPr>
            <p:nvPr/>
          </p:nvCxnSpPr>
          <p:spPr>
            <a:xfrm flipV="1">
              <a:off x="2789236" y="3497262"/>
              <a:ext cx="7086601" cy="685800"/>
            </a:xfrm>
            <a:prstGeom prst="line">
              <a:avLst/>
            </a:prstGeom>
            <a:noFill/>
            <a:ln w="57150" cap="flat" cmpd="sng" algn="ctr">
              <a:solidFill>
                <a:srgbClr val="0070C0"/>
              </a:solidFill>
              <a:prstDash val="solid"/>
              <a:headEnd type="oval" w="med" len="med"/>
              <a:tailEnd type="oval" w="med" len="med"/>
            </a:ln>
            <a:effectLst/>
          </p:spPr>
        </p:cxnSp>
      </p:grpSp>
      <p:grpSp>
        <p:nvGrpSpPr>
          <p:cNvPr id="41" name="Group 40"/>
          <p:cNvGrpSpPr/>
          <p:nvPr/>
        </p:nvGrpSpPr>
        <p:grpSpPr>
          <a:xfrm>
            <a:off x="414079" y="906462"/>
            <a:ext cx="10071358" cy="4696691"/>
            <a:chOff x="414079" y="906462"/>
            <a:chExt cx="10071358" cy="4696691"/>
          </a:xfrm>
        </p:grpSpPr>
        <p:sp>
          <p:nvSpPr>
            <p:cNvPr id="21" name="Rectangle 20"/>
            <p:cNvSpPr/>
            <p:nvPr/>
          </p:nvSpPr>
          <p:spPr bwMode="auto">
            <a:xfrm>
              <a:off x="414079" y="5326062"/>
              <a:ext cx="2298957" cy="277091"/>
            </a:xfrm>
            <a:prstGeom prst="rect">
              <a:avLst/>
            </a:prstGeom>
            <a:solidFill>
              <a:srgbClr val="D83B01">
                <a:alpha val="50196"/>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22" name="Straight Connector 21"/>
            <p:cNvCxnSpPr>
              <a:cxnSpLocks/>
            </p:cNvCxnSpPr>
            <p:nvPr/>
          </p:nvCxnSpPr>
          <p:spPr>
            <a:xfrm flipV="1">
              <a:off x="2713036" y="906462"/>
              <a:ext cx="7772401" cy="4495954"/>
            </a:xfrm>
            <a:prstGeom prst="line">
              <a:avLst/>
            </a:prstGeom>
            <a:noFill/>
            <a:ln w="57150" cap="flat" cmpd="sng" algn="ctr">
              <a:solidFill>
                <a:srgbClr val="0070C0"/>
              </a:solidFill>
              <a:prstDash val="solid"/>
              <a:headEnd type="oval" w="med" len="med"/>
              <a:tailEnd type="oval" w="med" len="med"/>
            </a:ln>
            <a:effectLst/>
          </p:spPr>
        </p:cxnSp>
      </p:grpSp>
      <p:sp>
        <p:nvSpPr>
          <p:cNvPr id="23" name="Rectangle 22"/>
          <p:cNvSpPr/>
          <p:nvPr/>
        </p:nvSpPr>
        <p:spPr bwMode="auto">
          <a:xfrm>
            <a:off x="424588" y="1511057"/>
            <a:ext cx="3126649" cy="538405"/>
          </a:xfrm>
          <a:prstGeom prst="rect">
            <a:avLst/>
          </a:prstGeom>
          <a:solidFill>
            <a:srgbClr val="672A7B">
              <a:alpha val="25098"/>
            </a:srgbClr>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138890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735860"/>
          </a:xfrm>
        </p:spPr>
        <p:txBody>
          <a:bodyPr/>
          <a:lstStyle/>
          <a:p>
            <a:r>
              <a:rPr lang="en-US" dirty="0"/>
              <a:t>Q&amp;A</a:t>
            </a:r>
            <a:br>
              <a:rPr lang="en-US"/>
            </a:br>
            <a:endParaRPr lang="en-US" sz="4000" dirty="0"/>
          </a:p>
        </p:txBody>
      </p:sp>
    </p:spTree>
    <p:extLst>
      <p:ext uri="{BB962C8B-B14F-4D97-AF65-F5344CB8AC3E}">
        <p14:creationId xmlns:p14="http://schemas.microsoft.com/office/powerpoint/2010/main" val="34627457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Assumptions</a:t>
            </a:r>
          </a:p>
        </p:txBody>
      </p:sp>
      <p:sp>
        <p:nvSpPr>
          <p:cNvPr id="6" name="Text Placeholder 5"/>
          <p:cNvSpPr>
            <a:spLocks noGrp="1"/>
          </p:cNvSpPr>
          <p:nvPr>
            <p:ph type="body" sz="quarter" idx="10"/>
          </p:nvPr>
        </p:nvSpPr>
        <p:spPr>
          <a:xfrm>
            <a:off x="274638" y="1212850"/>
            <a:ext cx="11887200" cy="5139869"/>
          </a:xfrm>
        </p:spPr>
        <p:txBody>
          <a:bodyPr/>
          <a:lstStyle/>
          <a:p>
            <a:r>
              <a:rPr lang="en-US" dirty="0"/>
              <a:t>Azure Resource Manager (ARM) deployment model</a:t>
            </a:r>
          </a:p>
          <a:p>
            <a:pPr lvl="1"/>
            <a:r>
              <a:rPr lang="en-US" dirty="0"/>
              <a:t>No mention of classic deployment model elements or features</a:t>
            </a:r>
          </a:p>
          <a:p>
            <a:pPr lvl="2"/>
            <a:r>
              <a:rPr lang="en-US" dirty="0"/>
              <a:t>Endpoints and ACLs</a:t>
            </a:r>
          </a:p>
          <a:p>
            <a:pPr lvl="2"/>
            <a:r>
              <a:rPr lang="en-US" dirty="0"/>
              <a:t>Cloud services</a:t>
            </a:r>
          </a:p>
          <a:p>
            <a:pPr lvl="2"/>
            <a:r>
              <a:rPr lang="en-US" dirty="0"/>
              <a:t>Azure classic portal</a:t>
            </a:r>
          </a:p>
          <a:p>
            <a:pPr marL="0" lvl="1"/>
            <a:r>
              <a:rPr lang="en-US" dirty="0"/>
              <a:t>Using "Location" instead of “region” or “datacenter”</a:t>
            </a:r>
          </a:p>
          <a:p>
            <a:endParaRPr lang="en-US" dirty="0"/>
          </a:p>
          <a:p>
            <a:r>
              <a:rPr lang="en-US" dirty="0"/>
              <a:t>Azure infrastructure configuration methods</a:t>
            </a:r>
          </a:p>
          <a:p>
            <a:pPr lvl="1"/>
            <a:r>
              <a:rPr lang="en-US" dirty="0"/>
              <a:t>Azure PowerShell 1.0 and later</a:t>
            </a:r>
          </a:p>
          <a:p>
            <a:pPr lvl="1"/>
            <a:r>
              <a:rPr lang="en-US" dirty="0"/>
              <a:t>Azure Command Line Interface (CLI)</a:t>
            </a:r>
          </a:p>
          <a:p>
            <a:pPr lvl="1"/>
            <a:r>
              <a:rPr lang="en-US" dirty="0"/>
              <a:t>Azure portal</a:t>
            </a:r>
          </a:p>
          <a:p>
            <a:pPr lvl="1"/>
            <a:r>
              <a:rPr lang="en-US" dirty="0"/>
              <a:t>ARM templates</a:t>
            </a:r>
          </a:p>
        </p:txBody>
      </p:sp>
    </p:spTree>
    <p:extLst>
      <p:ext uri="{BB962C8B-B14F-4D97-AF65-F5344CB8AC3E}">
        <p14:creationId xmlns:p14="http://schemas.microsoft.com/office/powerpoint/2010/main" val="30790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Appendix: PowerShell command blocks</a:t>
            </a:r>
          </a:p>
        </p:txBody>
      </p:sp>
    </p:spTree>
    <p:extLst>
      <p:ext uri="{BB962C8B-B14F-4D97-AF65-F5344CB8AC3E}">
        <p14:creationId xmlns:p14="http://schemas.microsoft.com/office/powerpoint/2010/main" val="30253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Specify the Azure subscription</a:t>
            </a:r>
          </a:p>
        </p:txBody>
      </p:sp>
      <p:sp>
        <p:nvSpPr>
          <p:cNvPr id="5" name="Text Placeholder 4"/>
          <p:cNvSpPr>
            <a:spLocks noGrp="1"/>
          </p:cNvSpPr>
          <p:nvPr>
            <p:ph type="body" sz="quarter" idx="10"/>
          </p:nvPr>
        </p:nvSpPr>
        <p:spPr>
          <a:xfrm>
            <a:off x="274638" y="1216152"/>
            <a:ext cx="11887199" cy="1555811"/>
          </a:xfrm>
        </p:spPr>
        <p:txBody>
          <a:bodyPr/>
          <a:lstStyle/>
          <a:p>
            <a:r>
              <a:rPr lang="en-US" dirty="0"/>
              <a:t>$subscrName="&lt;subscription name&gt;"</a:t>
            </a:r>
            <a:br>
              <a:rPr lang="en-US" dirty="0"/>
            </a:br>
            <a:r>
              <a:rPr lang="en-US" dirty="0"/>
              <a:t>Get-</a:t>
            </a:r>
            <a:r>
              <a:rPr lang="en-US" dirty="0" err="1"/>
              <a:t>AzureRmSubscription</a:t>
            </a:r>
            <a:r>
              <a:rPr lang="en-US"/>
              <a:t> –SubscriptionName $subscrName | Select-AzureRmSubscription </a:t>
            </a:r>
            <a:endParaRPr lang="en-US" dirty="0"/>
          </a:p>
        </p:txBody>
      </p:sp>
    </p:spTree>
    <p:extLst>
      <p:ext uri="{BB962C8B-B14F-4D97-AF65-F5344CB8AC3E}">
        <p14:creationId xmlns:p14="http://schemas.microsoft.com/office/powerpoint/2010/main" val="418141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resource group</a:t>
            </a:r>
            <a:endParaRPr lang="en-US" dirty="0"/>
          </a:p>
        </p:txBody>
      </p:sp>
      <p:sp>
        <p:nvSpPr>
          <p:cNvPr id="5" name="Text Placeholder 4"/>
          <p:cNvSpPr>
            <a:spLocks noGrp="1"/>
          </p:cNvSpPr>
          <p:nvPr>
            <p:ph type="body" sz="quarter" idx="10"/>
          </p:nvPr>
        </p:nvSpPr>
        <p:spPr>
          <a:xfrm>
            <a:off x="274638" y="1216152"/>
            <a:ext cx="11887199" cy="1971309"/>
          </a:xfrm>
        </p:spPr>
        <p:txBody>
          <a:bodyPr/>
          <a:lstStyle/>
          <a:p>
            <a:r>
              <a:rPr lang="en-US" sz="3200"/>
              <a:t>$locName="&lt;an Azure location, such as West US&gt;"</a:t>
            </a:r>
            <a:br>
              <a:rPr lang="en-US" sz="3200"/>
            </a:br>
            <a:r>
              <a:rPr lang="en-US" sz="3200"/>
              <a:t>$rgName="&lt;resource group name&gt;"</a:t>
            </a:r>
            <a:br>
              <a:rPr lang="en-US" sz="3200"/>
            </a:br>
            <a:r>
              <a:rPr lang="en-US" sz="3200"/>
              <a:t>New-AzureRMResourceGroup -Name $rgName -Location $locName</a:t>
            </a:r>
            <a:r>
              <a:rPr lang="en-US"/>
              <a:t> </a:t>
            </a:r>
            <a:endParaRPr lang="en-US" dirty="0"/>
          </a:p>
        </p:txBody>
      </p:sp>
    </p:spTree>
    <p:extLst>
      <p:ext uri="{BB962C8B-B14F-4D97-AF65-F5344CB8AC3E}">
        <p14:creationId xmlns:p14="http://schemas.microsoft.com/office/powerpoint/2010/main" val="20676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storage account</a:t>
            </a:r>
            <a:endParaRPr lang="en-US" dirty="0"/>
          </a:p>
        </p:txBody>
      </p:sp>
      <p:sp>
        <p:nvSpPr>
          <p:cNvPr id="5" name="Text Placeholder 4"/>
          <p:cNvSpPr>
            <a:spLocks noGrp="1"/>
          </p:cNvSpPr>
          <p:nvPr>
            <p:ph type="body" sz="quarter" idx="10"/>
          </p:nvPr>
        </p:nvSpPr>
        <p:spPr>
          <a:xfrm>
            <a:off x="274638" y="1216152"/>
            <a:ext cx="11887199" cy="5016758"/>
          </a:xfrm>
        </p:spPr>
        <p:txBody>
          <a:bodyPr/>
          <a:lstStyle/>
          <a:p>
            <a:r>
              <a:rPr lang="en-US" sz="2000"/>
              <a:t># Test whether a proposed storage account name is globally unique</a:t>
            </a:r>
            <a:br>
              <a:rPr lang="en-US" sz="2000"/>
            </a:br>
            <a:r>
              <a:rPr lang="en-US" sz="2000"/>
              <a:t>Get-AzureRmStorageAccountNameAvailability "&lt;proposed name&gt;"</a:t>
            </a:r>
          </a:p>
          <a:p>
            <a:endParaRPr lang="en-US" sz="2000"/>
          </a:p>
          <a:p>
            <a:r>
              <a:rPr lang="en-US" sz="2000"/>
              <a:t># Create a new standard storage account</a:t>
            </a:r>
            <a:br>
              <a:rPr lang="en-US" sz="2000"/>
            </a:br>
            <a:r>
              <a:rPr lang="en-US" sz="2000"/>
              <a:t>$locName="&lt;an Azure location, such as West US&gt;"</a:t>
            </a:r>
            <a:br>
              <a:rPr lang="en-US" sz="2000"/>
            </a:br>
            <a:r>
              <a:rPr lang="en-US" sz="2000"/>
              <a:t>$rgName="&lt;resource group name&gt;"</a:t>
            </a:r>
            <a:br>
              <a:rPr lang="en-US" sz="2000"/>
            </a:br>
            <a:r>
              <a:rPr lang="en-US" sz="2000"/>
              <a:t>$saName="&lt;storage account name&gt;"</a:t>
            </a:r>
            <a:br>
              <a:rPr lang="en-US" sz="2000"/>
            </a:br>
            <a:r>
              <a:rPr lang="en-US" sz="2000"/>
              <a:t>New-AzureRMStorageAccount -Name $saName -ResourceGroupName $rgName –Type Standard_LRS -Location $locName</a:t>
            </a:r>
            <a:br>
              <a:rPr lang="en-US" sz="2000"/>
            </a:br>
            <a:br>
              <a:rPr lang="en-US" sz="2000"/>
            </a:br>
            <a:br>
              <a:rPr lang="en-US" sz="2000"/>
            </a:br>
            <a:r>
              <a:rPr lang="en-US" sz="2000"/>
              <a:t># Create a new premium storage account</a:t>
            </a:r>
            <a:br>
              <a:rPr lang="en-US" sz="2000"/>
            </a:br>
            <a:r>
              <a:rPr lang="en-US" sz="2000"/>
              <a:t>$locName="&lt;an Azure location, such as West US&gt;"</a:t>
            </a:r>
            <a:br>
              <a:rPr lang="en-US" sz="2000"/>
            </a:br>
            <a:r>
              <a:rPr lang="en-US" sz="2000"/>
              <a:t>$rgName="&lt;resource group name&gt;"</a:t>
            </a:r>
            <a:br>
              <a:rPr lang="en-US" sz="2000"/>
            </a:br>
            <a:r>
              <a:rPr lang="en-US" sz="2000"/>
              <a:t>$saName="&lt;storage account name&gt;"</a:t>
            </a:r>
            <a:br>
              <a:rPr lang="en-US" sz="2000"/>
            </a:br>
            <a:r>
              <a:rPr lang="en-US" sz="2000"/>
              <a:t>New-AzureRMStorageAccount -Name $saName -ResourceGroupName $rgName –Type Premium_LRS -Location $locName </a:t>
            </a:r>
            <a:endParaRPr lang="en-US" sz="2000" dirty="0"/>
          </a:p>
        </p:txBody>
      </p:sp>
    </p:spTree>
    <p:extLst>
      <p:ext uri="{BB962C8B-B14F-4D97-AF65-F5344CB8AC3E}">
        <p14:creationId xmlns:p14="http://schemas.microsoft.com/office/powerpoint/2010/main" val="417125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availability set</a:t>
            </a:r>
            <a:endParaRPr lang="en-US" dirty="0"/>
          </a:p>
        </p:txBody>
      </p:sp>
      <p:sp>
        <p:nvSpPr>
          <p:cNvPr id="5" name="Text Placeholder 4"/>
          <p:cNvSpPr>
            <a:spLocks noGrp="1"/>
          </p:cNvSpPr>
          <p:nvPr>
            <p:ph type="body" sz="quarter" idx="10"/>
          </p:nvPr>
        </p:nvSpPr>
        <p:spPr>
          <a:xfrm>
            <a:off x="274638" y="1216152"/>
            <a:ext cx="11887199" cy="2400657"/>
          </a:xfrm>
        </p:spPr>
        <p:txBody>
          <a:bodyPr/>
          <a:lstStyle/>
          <a:p>
            <a:r>
              <a:rPr lang="en-US" sz="3200"/>
              <a:t>$locName="&lt;an Azure location, such as West US&gt;"</a:t>
            </a:r>
            <a:br>
              <a:rPr lang="en-US" sz="3200"/>
            </a:br>
            <a:r>
              <a:rPr lang="en-US" sz="3200"/>
              <a:t>$rgName="&lt;resource group name&gt;"</a:t>
            </a:r>
            <a:br>
              <a:rPr lang="en-US" sz="3200"/>
            </a:br>
            <a:r>
              <a:rPr lang="en-US" sz="3200"/>
              <a:t>$avName="&lt;availability set name&gt;"</a:t>
            </a:r>
            <a:br>
              <a:rPr lang="en-US" sz="3200"/>
            </a:br>
            <a:r>
              <a:rPr lang="en-US" sz="3200"/>
              <a:t>New-AzureRMAvailabilitySet –Name $avName –ResourceGroupName $rgName -Location $locName</a:t>
            </a:r>
            <a:endParaRPr lang="en-US" dirty="0"/>
          </a:p>
        </p:txBody>
      </p:sp>
    </p:spTree>
    <p:extLst>
      <p:ext uri="{BB962C8B-B14F-4D97-AF65-F5344CB8AC3E}">
        <p14:creationId xmlns:p14="http://schemas.microsoft.com/office/powerpoint/2010/main" val="13663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cloud-only VNet</a:t>
            </a:r>
            <a:endParaRPr lang="en-US" dirty="0"/>
          </a:p>
        </p:txBody>
      </p:sp>
      <p:sp>
        <p:nvSpPr>
          <p:cNvPr id="6" name="Text Placeholder 4"/>
          <p:cNvSpPr>
            <a:spLocks noGrp="1"/>
          </p:cNvSpPr>
          <p:nvPr>
            <p:ph type="body" sz="quarter" idx="10"/>
          </p:nvPr>
        </p:nvSpPr>
        <p:spPr>
          <a:xfrm>
            <a:off x="274638" y="1216152"/>
            <a:ext cx="12161837" cy="5499967"/>
          </a:xfrm>
        </p:spPr>
        <p:txBody>
          <a:bodyPr/>
          <a:lstStyle/>
          <a:p>
            <a:r>
              <a:rPr lang="en-US" sz="2200"/>
              <a:t>$locName="&lt;an Azure location, such as West US&gt;"</a:t>
            </a:r>
            <a:br>
              <a:rPr lang="en-US" sz="2200"/>
            </a:br>
            <a:r>
              <a:rPr lang="en-US" sz="2200"/>
              <a:t>$rgName="&lt;resource group name&gt;" </a:t>
            </a:r>
            <a:br>
              <a:rPr lang="en-US" sz="2200"/>
            </a:br>
            <a:r>
              <a:rPr lang="en-US" sz="2200"/>
              <a:t>$vnetName="&lt;VNet name&gt;"</a:t>
            </a:r>
            <a:br>
              <a:rPr lang="en-US" sz="2200"/>
            </a:br>
            <a:r>
              <a:rPr lang="en-US" sz="2200"/>
              <a:t>$vnetAddrPrefix="&lt;VNet address space&gt;"</a:t>
            </a:r>
            <a:br>
              <a:rPr lang="en-US" sz="2200"/>
            </a:br>
            <a:r>
              <a:rPr lang="en-US" sz="2200"/>
              <a:t>$dnsServers=@( "&lt;DNS server 1 IP address&gt;", "&lt;DNS server 2 IP address&gt;" )</a:t>
            </a:r>
            <a:br>
              <a:rPr lang="en-US" sz="2200"/>
            </a:br>
            <a:r>
              <a:rPr lang="en-US" sz="2200"/>
              <a:t>$spSubnet1Name="&lt;subnet 1 name&gt;"</a:t>
            </a:r>
            <a:br>
              <a:rPr lang="en-US" sz="2200"/>
            </a:br>
            <a:r>
              <a:rPr lang="en-US" sz="2200"/>
              <a:t>$spSubnet1Prefix="&lt;subnet 1 address space&gt;"</a:t>
            </a:r>
            <a:br>
              <a:rPr lang="en-US" sz="2200"/>
            </a:br>
            <a:r>
              <a:rPr lang="en-US" sz="2200"/>
              <a:t>$spSubnet2Name="&lt;subnet 2 name&gt;"</a:t>
            </a:r>
            <a:br>
              <a:rPr lang="en-US" sz="2200"/>
            </a:br>
            <a:r>
              <a:rPr lang="en-US" sz="2200"/>
              <a:t>$spSubnet2Prefix="&lt;subnet 2 address space&gt;"</a:t>
            </a:r>
          </a:p>
          <a:p>
            <a:br>
              <a:rPr lang="en-US" sz="2200"/>
            </a:br>
            <a:r>
              <a:rPr lang="en-US" sz="2200"/>
              <a:t>$spSubnet1=New-AzureRMVirtualNetworkSubnetConfig -Name $spSubnet1Name -AddressPrefix $spSubnet1Prefix</a:t>
            </a:r>
          </a:p>
          <a:p>
            <a:r>
              <a:rPr lang="en-US" sz="2200"/>
              <a:t>$spSubnet2=New-AzureRMVirtualNetworkSubnetConfig -Name $spSubnet2Name -AddressPrefix $spSubnet2Prefix</a:t>
            </a:r>
            <a:br>
              <a:rPr lang="en-US" sz="2200"/>
            </a:br>
            <a:r>
              <a:rPr lang="en-US" sz="2200"/>
              <a:t>New-AzureRMVirtualNetwork -Name $vnetName -ResourceGroupName $rgName -Location $locName -AddressPrefix $vnetAddrPrefix -Subnet $spSubnet1,$spSubnet2 -DNSServer $dnsServers </a:t>
            </a:r>
            <a:endParaRPr lang="en-US" sz="2200" dirty="0"/>
          </a:p>
        </p:txBody>
      </p:sp>
    </p:spTree>
    <p:extLst>
      <p:ext uri="{BB962C8B-B14F-4D97-AF65-F5344CB8AC3E}">
        <p14:creationId xmlns:p14="http://schemas.microsoft.com/office/powerpoint/2010/main" val="14911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cross-premises VNet</a:t>
            </a:r>
            <a:endParaRPr lang="en-US" dirty="0"/>
          </a:p>
        </p:txBody>
      </p:sp>
      <p:sp>
        <p:nvSpPr>
          <p:cNvPr id="5" name="Text Placeholder 4"/>
          <p:cNvSpPr>
            <a:spLocks noGrp="1"/>
          </p:cNvSpPr>
          <p:nvPr>
            <p:ph type="body" sz="quarter" idx="10"/>
          </p:nvPr>
        </p:nvSpPr>
        <p:spPr>
          <a:xfrm>
            <a:off x="274638" y="1216152"/>
            <a:ext cx="12161837" cy="5835444"/>
          </a:xfrm>
        </p:spPr>
        <p:txBody>
          <a:bodyPr/>
          <a:lstStyle/>
          <a:p>
            <a:r>
              <a:rPr lang="en-US" sz="2400"/>
              <a:t>$locName="&lt;an Azure location, such as West US&gt;"</a:t>
            </a:r>
            <a:br>
              <a:rPr lang="en-US" sz="2400"/>
            </a:br>
            <a:r>
              <a:rPr lang="en-US" sz="2400"/>
              <a:t>$rgName="&lt;resource group name&gt;" </a:t>
            </a:r>
            <a:br>
              <a:rPr lang="en-US" sz="2400"/>
            </a:br>
            <a:r>
              <a:rPr lang="en-US" sz="2400"/>
              <a:t>$vnetName="&lt;VNet name&gt;"</a:t>
            </a:r>
            <a:br>
              <a:rPr lang="en-US" sz="2400"/>
            </a:br>
            <a:r>
              <a:rPr lang="en-US" sz="2400"/>
              <a:t>$vnetAddrPrefix="&lt;VNet address space&gt;"</a:t>
            </a:r>
            <a:br>
              <a:rPr lang="en-US" sz="2400"/>
            </a:br>
            <a:r>
              <a:rPr lang="en-US" sz="2400"/>
              <a:t>$spSubnetName="&lt;subnet name&gt;"</a:t>
            </a:r>
            <a:br>
              <a:rPr lang="en-US" sz="2400"/>
            </a:br>
            <a:r>
              <a:rPr lang="en-US" sz="2400"/>
              <a:t>$spSubnetPrefix="&lt;subnet address space&gt;"</a:t>
            </a:r>
            <a:br>
              <a:rPr lang="en-US" sz="2400"/>
            </a:br>
            <a:r>
              <a:rPr lang="en-US" sz="2400"/>
              <a:t>$gwSubnetPrefix="&lt;gateway subnet address space&gt;"</a:t>
            </a:r>
            <a:br>
              <a:rPr lang="en-US" sz="2400"/>
            </a:br>
            <a:r>
              <a:rPr lang="en-US" sz="2400"/>
              <a:t>$dnsServers=@( "&lt;DNS server IP address&gt;", "&lt;DNS server IP address&gt;" )</a:t>
            </a:r>
            <a:br>
              <a:rPr lang="en-US" sz="2400"/>
            </a:br>
            <a:br>
              <a:rPr lang="en-US" sz="2400"/>
            </a:br>
            <a:r>
              <a:rPr lang="en-US" sz="2400"/>
              <a:t>$gwSubnet=New-AzureRMVirtualNetworkSubnetConfig -Name "GatewaySubnet" -AddressPrefix $gwSubnetPrefix</a:t>
            </a:r>
            <a:br>
              <a:rPr lang="en-US" sz="2400"/>
            </a:br>
            <a:r>
              <a:rPr lang="en-US" sz="2400"/>
              <a:t>$spSubnet=New-AzureRMVirtualNetworkSubnetConfig -Name $spSubnetName -AddressPrefix $spSubnetPrefix</a:t>
            </a:r>
            <a:br>
              <a:rPr lang="en-US" sz="2400"/>
            </a:br>
            <a:r>
              <a:rPr lang="en-US" sz="2400"/>
              <a:t>New-AzureRMVirtualNetwork -Name $vnetName -ResourceGroupName $rgName -Location $locName -AddressPrefix $vnetAddrPrefix -Subnet $gwSubnet,$spSubnet -DNSServer $dnsServers </a:t>
            </a:r>
            <a:endParaRPr lang="en-US" sz="2400" dirty="0"/>
          </a:p>
        </p:txBody>
      </p:sp>
    </p:spTree>
    <p:extLst>
      <p:ext uri="{BB962C8B-B14F-4D97-AF65-F5344CB8AC3E}">
        <p14:creationId xmlns:p14="http://schemas.microsoft.com/office/powerpoint/2010/main" val="316293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VNet gateways and a connection</a:t>
            </a:r>
            <a:endParaRPr lang="en-US" dirty="0"/>
          </a:p>
        </p:txBody>
      </p:sp>
      <p:sp>
        <p:nvSpPr>
          <p:cNvPr id="5" name="Text Placeholder 4"/>
          <p:cNvSpPr>
            <a:spLocks noGrp="1"/>
          </p:cNvSpPr>
          <p:nvPr>
            <p:ph type="body" sz="quarter" idx="10"/>
          </p:nvPr>
        </p:nvSpPr>
        <p:spPr>
          <a:xfrm>
            <a:off x="274638" y="1216152"/>
            <a:ext cx="12161837" cy="5753883"/>
          </a:xfrm>
        </p:spPr>
        <p:txBody>
          <a:bodyPr/>
          <a:lstStyle/>
          <a:p>
            <a:r>
              <a:rPr lang="en-US" sz="1100"/>
              <a:t>$locName="&lt;an Azure location, such as West US&gt;"</a:t>
            </a:r>
          </a:p>
          <a:p>
            <a:r>
              <a:rPr lang="en-US" sz="1100"/>
              <a:t>$rgName="&lt;resource group name&gt;"</a:t>
            </a:r>
          </a:p>
          <a:p>
            <a:r>
              <a:rPr lang="en-US" sz="1100"/>
              <a:t>$vnetName="&lt;VNet name&gt;"</a:t>
            </a:r>
          </a:p>
          <a:p>
            <a:r>
              <a:rPr lang="en-US" sz="1100"/>
              <a:t>$vnet=Get-AzureRMVirtualNetwork -Name $vnetName -ResourceGroupName $rgName</a:t>
            </a:r>
          </a:p>
          <a:p>
            <a:endParaRPr lang="en-US" sz="1100"/>
          </a:p>
          <a:p>
            <a:r>
              <a:rPr lang="en-US" sz="1100"/>
              <a:t># Attach a virtual network gateway to a public IP address and the gateway subnet</a:t>
            </a:r>
          </a:p>
          <a:p>
            <a:r>
              <a:rPr lang="en-US" sz="1100"/>
              <a:t>$publicGatewayVipName="&lt;name&gt;"</a:t>
            </a:r>
          </a:p>
          <a:p>
            <a:r>
              <a:rPr lang="en-US" sz="1100"/>
              <a:t>$vnetGatewayIpConfigName="&lt;name&gt;"</a:t>
            </a:r>
          </a:p>
          <a:p>
            <a:r>
              <a:rPr lang="en-US" sz="1100"/>
              <a:t>New-AzureRMPublicIpAddress -Name $vnetGatewayIpConfigName -ResourceGroupName $rgName -Location $locName -AllocationMethod Dynamic</a:t>
            </a:r>
          </a:p>
          <a:p>
            <a:r>
              <a:rPr lang="en-US" sz="1100"/>
              <a:t>$publicGatewayVip=Get-AzureRMPublicIpAddress -Name $vnetGatewayIpConfigName -ResourceGroupName $rgName</a:t>
            </a:r>
          </a:p>
          <a:p>
            <a:r>
              <a:rPr lang="en-US" sz="1100"/>
              <a:t>$vnetGatewayIpConfig=New-AzureRMVirtualNetworkGatewayIpConfig -Name $vnetGatewayIpConfigName -PublicIpAddressId $publicGatewayVip.Id -SubnetId $vnet.Subnets[0].Id</a:t>
            </a:r>
          </a:p>
          <a:p>
            <a:endParaRPr lang="en-US" sz="1100"/>
          </a:p>
          <a:p>
            <a:r>
              <a:rPr lang="en-US" sz="1100"/>
              <a:t># Create the Azure gateway</a:t>
            </a:r>
          </a:p>
          <a:p>
            <a:r>
              <a:rPr lang="en-US" sz="1100"/>
              <a:t>$vnetGatewayName="&lt;name&gt;"</a:t>
            </a:r>
          </a:p>
          <a:p>
            <a:r>
              <a:rPr lang="en-US" sz="1100"/>
              <a:t>$vnetGateway=New-AzureRMVirtualNetworkGateway -Name $vnetGatewayName -ResourceGroupName $rgName -Location $locName -GatewayType Vpn -VpnType RouteBased -IpConfigurations $vnetGatewayIpConfig</a:t>
            </a:r>
          </a:p>
          <a:p>
            <a:endParaRPr lang="en-US" sz="1100"/>
          </a:p>
          <a:p>
            <a:r>
              <a:rPr lang="en-US" sz="1100"/>
              <a:t># Create the gateway for the local network</a:t>
            </a:r>
          </a:p>
          <a:p>
            <a:r>
              <a:rPr lang="en-US" sz="1100"/>
              <a:t>$localGatewayName="&lt;name&gt;"</a:t>
            </a:r>
          </a:p>
          <a:p>
            <a:r>
              <a:rPr lang="en-US" sz="1100"/>
              <a:t>$localGatewayIP="&lt;public IP address of Azure gateway&gt;"</a:t>
            </a:r>
          </a:p>
          <a:p>
            <a:r>
              <a:rPr lang="en-US" sz="1100"/>
              <a:t>$localNetworkPrefix=@( &lt;comma-separated, double-quote enclosed list of the local network address prefixes, example: "10.1.0.0/24", "10.2.0.0/24"&gt; )</a:t>
            </a:r>
          </a:p>
          <a:p>
            <a:r>
              <a:rPr lang="en-US" sz="1100"/>
              <a:t>$localGateway=New-AzureRMLocalNetworkGateway -Name $localGatewayName -ResourceGroupName $rgName -Location $locName -GatewayIpAddress $localGatewayIP -AddressPrefix $localNetworkPrefix</a:t>
            </a:r>
          </a:p>
          <a:p>
            <a:endParaRPr lang="en-US" sz="1100"/>
          </a:p>
          <a:p>
            <a:r>
              <a:rPr lang="en-US" sz="1100"/>
              <a:t># Create the Azure virtual network VPN connection</a:t>
            </a:r>
          </a:p>
          <a:p>
            <a:r>
              <a:rPr lang="en-US" sz="1100"/>
              <a:t>$vnetConnectionName="&lt;name&gt;"</a:t>
            </a:r>
          </a:p>
          <a:p>
            <a:r>
              <a:rPr lang="en-US" sz="1100"/>
              <a:t>$vnetConnectionKey="&lt;IPsec preshared key&gt;"</a:t>
            </a:r>
          </a:p>
          <a:p>
            <a:r>
              <a:rPr lang="en-US" sz="1100"/>
              <a:t>$vnetConnection=New-AzureRMVirtualNetworkGatewayConnection -Name $vnetConnectionName -ResourceGroupName $rgName -Location $locName -ConnectionType IPsec -SharedKey $vnetConnectionKey -VirtualNetworkGateway1 $vnetGateway -LocalNetworkGateway2 $localGateway</a:t>
            </a:r>
          </a:p>
        </p:txBody>
      </p:sp>
    </p:spTree>
    <p:extLst>
      <p:ext uri="{BB962C8B-B14F-4D97-AF65-F5344CB8AC3E}">
        <p14:creationId xmlns:p14="http://schemas.microsoft.com/office/powerpoint/2010/main" val="2928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load balancer instance</a:t>
            </a:r>
            <a:endParaRPr lang="en-US" dirty="0"/>
          </a:p>
        </p:txBody>
      </p:sp>
      <p:sp>
        <p:nvSpPr>
          <p:cNvPr id="5" name="Text Placeholder 4"/>
          <p:cNvSpPr>
            <a:spLocks noGrp="1"/>
          </p:cNvSpPr>
          <p:nvPr>
            <p:ph type="body" sz="quarter" idx="10"/>
          </p:nvPr>
        </p:nvSpPr>
        <p:spPr>
          <a:xfrm>
            <a:off x="274638" y="1216152"/>
            <a:ext cx="12161837" cy="5527667"/>
          </a:xfrm>
        </p:spPr>
        <p:txBody>
          <a:bodyPr/>
          <a:lstStyle/>
          <a:p>
            <a:r>
              <a:rPr lang="en-US" sz="1600"/>
              <a:t># This example block assumes HTTP-based traffic to web servers. Modify as needed.</a:t>
            </a:r>
          </a:p>
          <a:p>
            <a:r>
              <a:rPr lang="en-US" sz="1600"/>
              <a:t>$locName="&lt;an Azure location, such as West US&gt;"</a:t>
            </a:r>
          </a:p>
          <a:p>
            <a:r>
              <a:rPr lang="en-US" sz="1600"/>
              <a:t>$rgName="&lt;resource group name&gt;"</a:t>
            </a:r>
          </a:p>
          <a:p>
            <a:r>
              <a:rPr lang="en-US" sz="1600"/>
              <a:t>$vnetName="&lt;VNet name&gt;“</a:t>
            </a:r>
          </a:p>
          <a:p>
            <a:r>
              <a:rPr lang="en-US" sz="1600"/>
              <a:t>$subnetName="&lt;subnet name&gt;"</a:t>
            </a:r>
          </a:p>
          <a:p>
            <a:r>
              <a:rPr lang="en-US" sz="1600"/>
              <a:t>$privIP="&lt;available IP address on the subnet&gt;"</a:t>
            </a:r>
          </a:p>
          <a:p>
            <a:endParaRPr lang="en-US" sz="1600"/>
          </a:p>
          <a:p>
            <a:r>
              <a:rPr lang="en-US" sz="1600"/>
              <a:t>$vnet=Get-AzureRMVirtualNetwork -Name $vnetName -ResourceGroupName $rgName</a:t>
            </a:r>
          </a:p>
          <a:p>
            <a:r>
              <a:rPr lang="en-US" sz="1600"/>
              <a:t>$subnet=Get-AzureRmVirtualNetworkSubnetConfig -VirtualNetwork $vnetName -Name $subnetName</a:t>
            </a:r>
            <a:br>
              <a:rPr lang="en-US" sz="1600"/>
            </a:br>
            <a:endParaRPr lang="en-US" sz="1600"/>
          </a:p>
          <a:p>
            <a:r>
              <a:rPr lang="en-US" sz="1600"/>
              <a:t>$frontendIP=New-AzureRMLoadBalancerFrontendIpConfig -Name WebServers-LBFE -PrivateIPAddress $privIP -Subnet $subnet</a:t>
            </a:r>
          </a:p>
          <a:p>
            <a:r>
              <a:rPr lang="en-US" sz="1600"/>
              <a:t>$beAddressPool=New-AzureRMLoadBalancerBackendAddressPoolConfig -Name WebServers-LBBE</a:t>
            </a:r>
          </a:p>
          <a:p>
            <a:endParaRPr lang="en-US" sz="1600"/>
          </a:p>
          <a:p>
            <a:r>
              <a:rPr lang="en-US" sz="1600"/>
              <a:t>$healthProbe=New-AzureRMLoadBalancerProbeConfig -Name WebServersProbe -Protocol "TCP" -Port 80 -IntervalInSeconds 15 -ProbeCount 2</a:t>
            </a:r>
          </a:p>
          <a:p>
            <a:r>
              <a:rPr lang="en-US" sz="1600"/>
              <a:t>$lbrule=New-AzureRMLoadBalancerRuleConfig -Name "WebTraffic" -FrontendIpConfiguration $frontendIP -BackendAddressPool $beAddressPool -Probe $healthProbe -Protocol "TCP" -FrontendPort 80 -BackendPort 80</a:t>
            </a:r>
          </a:p>
          <a:p>
            <a:r>
              <a:rPr lang="en-US" sz="1600"/>
              <a:t>New-AzureRMLoadBalancer -ResourceGroupName $rgName -Name "WebServersInAzure" -Location $locName -LoadBalancingRule $lbrule -BackendAddressPool $beAddressPool -Probe $healthProbe -FrontendIpConfiguration $frontendIP</a:t>
            </a:r>
            <a:endParaRPr lang="en-US" sz="1600" dirty="0"/>
          </a:p>
        </p:txBody>
      </p:sp>
    </p:spTree>
    <p:extLst>
      <p:ext uri="{BB962C8B-B14F-4D97-AF65-F5344CB8AC3E}">
        <p14:creationId xmlns:p14="http://schemas.microsoft.com/office/powerpoint/2010/main" val="318371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Network Security Groups</a:t>
            </a:r>
            <a:endParaRPr lang="en-US" dirty="0"/>
          </a:p>
        </p:txBody>
      </p:sp>
      <p:sp>
        <p:nvSpPr>
          <p:cNvPr id="5" name="Text Placeholder 4"/>
          <p:cNvSpPr>
            <a:spLocks noGrp="1"/>
          </p:cNvSpPr>
          <p:nvPr>
            <p:ph type="body" sz="quarter" idx="10"/>
          </p:nvPr>
        </p:nvSpPr>
        <p:spPr>
          <a:xfrm>
            <a:off x="277004" y="1216152"/>
            <a:ext cx="11887199" cy="5855449"/>
          </a:xfrm>
        </p:spPr>
        <p:txBody>
          <a:bodyPr/>
          <a:lstStyle/>
          <a:p>
            <a:r>
              <a:rPr lang="en-US" sz="1100"/>
              <a:t># This example creates two rules and two network security groups for two subnets</a:t>
            </a:r>
          </a:p>
          <a:p>
            <a:r>
              <a:rPr lang="en-US" sz="1100"/>
              <a:t># Set up key variables</a:t>
            </a:r>
          </a:p>
          <a:p>
            <a:r>
              <a:rPr lang="en-US" sz="1100"/>
              <a:t>$rgName="&lt;your resource group name&gt;"</a:t>
            </a:r>
          </a:p>
          <a:p>
            <a:r>
              <a:rPr lang="en-US" sz="1100"/>
              <a:t>$locShortName="&lt;the Azure locationin lowercase with all spaces removed. Example: westus&gt;"</a:t>
            </a:r>
          </a:p>
          <a:p>
            <a:r>
              <a:rPr lang="en-US" sz="1100"/>
              <a:t>$vnetNam="&lt;VNet name&gt;"</a:t>
            </a:r>
          </a:p>
          <a:p>
            <a:r>
              <a:rPr lang="en-US" sz="1100"/>
              <a:t>$feSubnetName="&lt;name of the front end subnet&gt;"</a:t>
            </a:r>
          </a:p>
          <a:p>
            <a:r>
              <a:rPr lang="en-US" sz="1100"/>
              <a:t>$feSubnetAddrPref="&lt;address prefix of the front end subnet&gt;"</a:t>
            </a:r>
          </a:p>
          <a:p>
            <a:r>
              <a:rPr lang="en-US" sz="1100"/>
              <a:t>$beSubnetName="&lt;name of the back end subnet&gt;"</a:t>
            </a:r>
          </a:p>
          <a:p>
            <a:r>
              <a:rPr lang="en-US" sz="1100"/>
              <a:t>$beSubnetAddrPref="&lt;address prefix of the back end subnet&gt;"</a:t>
            </a:r>
          </a:p>
          <a:p>
            <a:endParaRPr lang="en-US" sz="1100"/>
          </a:p>
          <a:p>
            <a:r>
              <a:rPr lang="en-US" sz="1100"/>
              <a:t># Rule to allow incoming RDP protocol traffic</a:t>
            </a:r>
          </a:p>
          <a:p>
            <a:r>
              <a:rPr lang="en-US" sz="1100"/>
              <a:t>$rule1 = New-AzureRMNetworkSecurityRuleConfig -Name "RDPTraffic" -Description "Allow RDP to all VMs on the subnet" -Access Allow -Protocol Tcp -Direction Inbound -Priority 100 -SourceAddressPrefix Internet -SourcePortRange * -DestinationAddressPrefix * -DestinationPortRange 3389</a:t>
            </a:r>
          </a:p>
          <a:p>
            <a:r>
              <a:rPr lang="en-US" sz="1100"/>
              <a:t># Rule to allow incoming HTTP traffic only to the web servers on the front-end subnet</a:t>
            </a:r>
          </a:p>
          <a:p>
            <a:r>
              <a:rPr lang="en-US" sz="1100"/>
              <a:t>$rule2 = New-AzureRMNetworkSecurityRuleConfig -Name "WebTraffic" -Description "Allow HTTP to the Web servers" -Access Allow -Protocol Tcp -Direction Inbound -Priority 101 -SourceAddressPrefix Internet -SourcePortRange * -DestinationAddressPrefix $feSubnetAddrPref -DestinationPortRange 80</a:t>
            </a:r>
          </a:p>
          <a:p>
            <a:endParaRPr lang="en-US" sz="1100"/>
          </a:p>
          <a:p>
            <a:r>
              <a:rPr lang="en-US" sz="1100"/>
              <a:t># Create a new network security group for the front end subnet with the RDP and HTTP rules</a:t>
            </a:r>
          </a:p>
          <a:p>
            <a:r>
              <a:rPr lang="en-US" sz="1100"/>
              <a:t>New-AzureRMNetworkSecurityGroup -Name "Front End LOB App" -ResourceGroupName $rgName -Location $locShortName -SecurityRules $rule1,$rule2</a:t>
            </a:r>
          </a:p>
          <a:p>
            <a:r>
              <a:rPr lang="en-US" sz="1100"/>
              <a:t># Create a new network security group for the back end subnet with the RDP rule</a:t>
            </a:r>
          </a:p>
          <a:p>
            <a:r>
              <a:rPr lang="en-US" sz="1100"/>
              <a:t>New-AzureRMNetworkSecurityGroup -Name "Back End LOB App" -ResourceGroupName $rgName -Location $locShortName -SecurityRules $rule1</a:t>
            </a:r>
          </a:p>
          <a:p>
            <a:endParaRPr lang="en-US" sz="1100"/>
          </a:p>
          <a:p>
            <a:r>
              <a:rPr lang="en-US" sz="1100"/>
              <a:t>$vnet=Get-AzureRMVirtualNetwork -ResourceGroupName $rgName -Name $vnetName</a:t>
            </a:r>
          </a:p>
          <a:p>
            <a:endParaRPr lang="en-US" sz="1100"/>
          </a:p>
          <a:p>
            <a:r>
              <a:rPr lang="en-US" sz="1100"/>
              <a:t># Apply the new network security group to the front end subnet.</a:t>
            </a:r>
          </a:p>
          <a:p>
            <a:r>
              <a:rPr lang="en-US" sz="1100"/>
              <a:t>$nsg=Get-AzureRMNetworkSecurityGroup -Name "Front End LOB App" -ResourceGroupName $rgName</a:t>
            </a:r>
          </a:p>
          <a:p>
            <a:r>
              <a:rPr lang="en-US" sz="1100"/>
              <a:t>Set-AzureRMVirtualNetworkSubnetConfig -VirtualNetwork $vnet -Name $feSubnetName -AddressPrefix $feSubnetAddrPref -NetworkSecurityGroup $nsg</a:t>
            </a:r>
          </a:p>
          <a:p>
            <a:endParaRPr lang="en-US" sz="1100"/>
          </a:p>
          <a:p>
            <a:r>
              <a:rPr lang="en-US" sz="1100"/>
              <a:t># Apply the new network security group to the back end subnet.</a:t>
            </a:r>
          </a:p>
          <a:p>
            <a:r>
              <a:rPr lang="en-US" sz="1100"/>
              <a:t>$nsg=Get-AzureRMNetworkSecurityGroup -Name "Back End LOB App" -ResourceGroupName $rgName</a:t>
            </a:r>
          </a:p>
          <a:p>
            <a:r>
              <a:rPr lang="en-US" sz="1100"/>
              <a:t>Set-AzureRMVirtualNetworkSubnetConfig -VirtualNetwork $vnet -Name $beSubnetName -AddressPrefix $beSubnetAddrPref -NetworkSecurityGroup $nsg</a:t>
            </a:r>
            <a:endParaRPr lang="en-US" sz="1100" dirty="0"/>
          </a:p>
        </p:txBody>
      </p:sp>
    </p:spTree>
    <p:extLst>
      <p:ext uri="{BB962C8B-B14F-4D97-AF65-F5344CB8AC3E}">
        <p14:creationId xmlns:p14="http://schemas.microsoft.com/office/powerpoint/2010/main" val="8173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Text Placeholder 2"/>
          <p:cNvSpPr>
            <a:spLocks noGrp="1"/>
          </p:cNvSpPr>
          <p:nvPr>
            <p:ph type="body" sz="quarter" idx="10"/>
          </p:nvPr>
        </p:nvSpPr>
        <p:spPr>
          <a:xfrm>
            <a:off x="274638" y="1212850"/>
            <a:ext cx="11887200" cy="5293757"/>
          </a:xfrm>
        </p:spPr>
        <p:txBody>
          <a:bodyPr/>
          <a:lstStyle/>
          <a:p>
            <a:r>
              <a:rPr lang="en-US" dirty="0"/>
              <a:t>Practical</a:t>
            </a:r>
          </a:p>
          <a:p>
            <a:pPr lvl="1"/>
            <a:r>
              <a:rPr lang="en-US" dirty="0"/>
              <a:t>Step-by-step design methodology </a:t>
            </a:r>
            <a:r>
              <a:rPr lang="en-US" b="1" i="1" dirty="0"/>
              <a:t>for the Azure infrastructure services environment</a:t>
            </a:r>
          </a:p>
          <a:p>
            <a:pPr lvl="1"/>
            <a:r>
              <a:rPr lang="en-US" dirty="0"/>
              <a:t>Distill down the design decisions to the settings required for configuring each element</a:t>
            </a:r>
          </a:p>
          <a:p>
            <a:pPr lvl="2"/>
            <a:r>
              <a:rPr lang="en-US" dirty="0"/>
              <a:t>Resource groups, virtual networks, subnets, storage accounts, network security groups, virtual machines, etc.</a:t>
            </a:r>
          </a:p>
          <a:p>
            <a:pPr lvl="1"/>
            <a:r>
              <a:rPr lang="en-US" dirty="0"/>
              <a:t>Use the determined settings and PowerShell/CLI command blocks or ARM templates to build out the networking environment and virtual machines</a:t>
            </a:r>
          </a:p>
          <a:p>
            <a:pPr lvl="1"/>
            <a:endParaRPr lang="en-US" dirty="0"/>
          </a:p>
          <a:p>
            <a:r>
              <a:rPr lang="en-US" dirty="0"/>
              <a:t>Foundation assumed</a:t>
            </a:r>
          </a:p>
          <a:p>
            <a:pPr lvl="1"/>
            <a:r>
              <a:rPr lang="en-US" dirty="0"/>
              <a:t>You understand the environment of Azure virtual machines (network, compute, storage, management)</a:t>
            </a:r>
          </a:p>
          <a:p>
            <a:pPr lvl="1"/>
            <a:r>
              <a:rPr lang="en-US" dirty="0"/>
              <a:t>You understand Azure infrastructure elements, their hierarchy, dependencies, and boundaries</a:t>
            </a:r>
          </a:p>
          <a:p>
            <a:pPr lvl="1"/>
            <a:r>
              <a:rPr lang="en-US" dirty="0"/>
              <a:t>You have determined naming conventions for Azure resources (see </a:t>
            </a:r>
            <a:r>
              <a:rPr lang="en-US" b="1" dirty="0"/>
              <a:t>Appendix: Design your naming conventions</a:t>
            </a:r>
            <a:r>
              <a:rPr lang="en-US" dirty="0"/>
              <a:t> in this deck)</a:t>
            </a:r>
          </a:p>
          <a:p>
            <a:pPr lvl="1"/>
            <a:endParaRPr lang="en-US" dirty="0"/>
          </a:p>
        </p:txBody>
      </p:sp>
    </p:spTree>
    <p:extLst>
      <p:ext uri="{BB962C8B-B14F-4D97-AF65-F5344CB8AC3E}">
        <p14:creationId xmlns:p14="http://schemas.microsoft.com/office/powerpoint/2010/main" val="1875350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VM (generic basic)</a:t>
            </a:r>
            <a:endParaRPr lang="en-US" dirty="0"/>
          </a:p>
        </p:txBody>
      </p:sp>
      <p:sp>
        <p:nvSpPr>
          <p:cNvPr id="5" name="Text Placeholder 4"/>
          <p:cNvSpPr>
            <a:spLocks noGrp="1"/>
          </p:cNvSpPr>
          <p:nvPr>
            <p:ph type="body" sz="quarter" idx="10"/>
          </p:nvPr>
        </p:nvSpPr>
        <p:spPr>
          <a:xfrm>
            <a:off x="261681" y="1174763"/>
            <a:ext cx="11887199" cy="5980099"/>
          </a:xfrm>
        </p:spPr>
        <p:txBody>
          <a:bodyPr/>
          <a:lstStyle/>
          <a:p>
            <a:r>
              <a:rPr lang="en-US" sz="1400"/>
              <a:t># Create a new virtual machine (generic, you must specify the publisher, offer, and sku values of the VM image)</a:t>
            </a:r>
            <a:br>
              <a:rPr lang="en-US" sz="1400"/>
            </a:br>
            <a:r>
              <a:rPr lang="en-US" sz="1400"/>
              <a:t>$locName="&lt;Azure location of your resource group&gt;"</a:t>
            </a:r>
            <a:br>
              <a:rPr lang="en-US" sz="1400"/>
            </a:br>
            <a:r>
              <a:rPr lang="en-US" sz="1400"/>
              <a:t>$rgName="&lt;resource group name&gt;"</a:t>
            </a:r>
            <a:br>
              <a:rPr lang="en-US" sz="1400"/>
            </a:br>
            <a:r>
              <a:rPr lang="en-US" sz="1400"/>
              <a:t>$saName="&lt;storage account name&gt;"</a:t>
            </a:r>
            <a:br>
              <a:rPr lang="en-US" sz="1400"/>
            </a:br>
            <a:r>
              <a:rPr lang="en-US" sz="1400"/>
              <a:t>$vnetName="&lt;VNet name&gt;"</a:t>
            </a:r>
            <a:br>
              <a:rPr lang="en-US" sz="1400"/>
            </a:br>
            <a:r>
              <a:rPr lang="en-US" sz="1400"/>
              <a:t>$subnetName="&lt;subnet name&gt;"</a:t>
            </a:r>
          </a:p>
          <a:p>
            <a:br>
              <a:rPr lang="en-US" sz="1400"/>
            </a:br>
            <a:r>
              <a:rPr lang="en-US" sz="1400"/>
              <a:t>$vmName="&lt;virtual machine name&gt;"</a:t>
            </a:r>
            <a:br>
              <a:rPr lang="en-US" sz="1400"/>
            </a:br>
            <a:r>
              <a:rPr lang="en-US" sz="1400"/>
              <a:t>$vmSize="&lt;virtual machine size&gt;"</a:t>
            </a:r>
          </a:p>
          <a:p>
            <a:r>
              <a:rPr lang="en-US" sz="1400"/>
              <a:t>$pubName="&lt;VM image publisher name&gt;"</a:t>
            </a:r>
          </a:p>
          <a:p>
            <a:r>
              <a:rPr lang="en-US" sz="1400"/>
              <a:t>$offerName="&lt;VM image offer name&gt;"</a:t>
            </a:r>
          </a:p>
          <a:p>
            <a:r>
              <a:rPr lang="en-US" sz="1400"/>
              <a:t>$skuName="&lt;VM image SKU name&gt;"</a:t>
            </a:r>
            <a:br>
              <a:rPr lang="en-US" sz="1400"/>
            </a:br>
            <a:br>
              <a:rPr lang="en-US" sz="1400"/>
            </a:br>
            <a:r>
              <a:rPr lang="en-US" sz="1400"/>
              <a:t>$vnet=Get-AzureRMVirtualNetwork -Name $vnetName -ResourceGroupName $rgName</a:t>
            </a:r>
            <a:br>
              <a:rPr lang="en-US" sz="1400"/>
            </a:br>
            <a:r>
              <a:rPr lang="en-US" sz="1400"/>
              <a:t>$subnet=Get-AzureRmVirtualNetworkSubnetConfig -VirtualNetwork $vnetName -Name $subnetName</a:t>
            </a:r>
            <a:br>
              <a:rPr lang="en-US" sz="1400"/>
            </a:br>
            <a:r>
              <a:rPr lang="en-US" sz="1400"/>
              <a:t>$nic=New-AzureRMNetworkInterface -Name ($vmName +"-NIC") -ResourceGroupName $rgName -Location $locName –Subnet $subnet</a:t>
            </a:r>
            <a:br>
              <a:rPr lang="en-US" sz="1400"/>
            </a:br>
            <a:r>
              <a:rPr lang="en-US" sz="1400"/>
              <a:t>$vm=New-AzureRMVMConfig -VMName $vmName -VMSize $vmSize</a:t>
            </a:r>
            <a:br>
              <a:rPr lang="en-US" sz="1400"/>
            </a:br>
            <a:br>
              <a:rPr lang="en-US" sz="1400"/>
            </a:br>
            <a:r>
              <a:rPr lang="en-US" sz="1400"/>
              <a:t>$storageAcc=Get-AzureRMStorageAccount -ResourceGroupName $rgName -Name $saName</a:t>
            </a:r>
            <a:br>
              <a:rPr lang="en-US" sz="1400"/>
            </a:br>
            <a:r>
              <a:rPr lang="en-US" sz="1400"/>
              <a:t>$cred=Get-Credential -Message "Type the name and password of the administrator account for this virtual machine." </a:t>
            </a:r>
            <a:br>
              <a:rPr lang="en-US" sz="1400"/>
            </a:br>
            <a:r>
              <a:rPr lang="en-US" sz="1400"/>
              <a:t>$vm=Set-AzureRMVMOperatingSystem -VM $vm -Windows -ComputerName $vmName -Credential $cred -ProvisionVMAgent -EnableAutoUpdate</a:t>
            </a:r>
            <a:br>
              <a:rPr lang="en-US" sz="1400"/>
            </a:br>
            <a:r>
              <a:rPr lang="en-US" sz="1400"/>
              <a:t>$vm=Set-AzureRMVMSourceImage -VM $vm -PublisherName $pubName -Offer $offerName -Skus $skuName -Version "latest"</a:t>
            </a:r>
            <a:br>
              <a:rPr lang="en-US" sz="1400"/>
            </a:br>
            <a:r>
              <a:rPr lang="en-US" sz="1400"/>
              <a:t>$vm=Add-AzureRMVMNetworkInterface -VM $vm -Id $nic.Id</a:t>
            </a:r>
            <a:br>
              <a:rPr lang="en-US" sz="1400"/>
            </a:br>
            <a:r>
              <a:rPr lang="en-US" sz="1400"/>
              <a:t>$storageAcc=Get-AzureRMStorageAccount -ResourceGroupName $rgName -Name $saName</a:t>
            </a:r>
            <a:br>
              <a:rPr lang="en-US" sz="1400"/>
            </a:br>
            <a:r>
              <a:rPr lang="en-US" sz="1400"/>
              <a:t>$osDiskUri=$storageAcc.PrimaryEndpoints.Blob.ToString() + "vhds/" + $vmName + "-OSDisk.vhd"</a:t>
            </a:r>
            <a:br>
              <a:rPr lang="en-US" sz="1400"/>
            </a:br>
            <a:r>
              <a:rPr lang="en-US" sz="1400"/>
              <a:t>$vm=Set-AzureRMVMOSDisk -VM $vm -Name "OSDisk" -VhdUri $osDiskUri -CreateOption fromImage</a:t>
            </a:r>
            <a:br>
              <a:rPr lang="en-US" sz="1400"/>
            </a:br>
            <a:r>
              <a:rPr lang="en-US" sz="1400"/>
              <a:t>New-AzureRMVM -ResourceGroupName $rgName -Location $locName -VM $vm</a:t>
            </a:r>
            <a:endParaRPr lang="en-US" sz="1400" dirty="0"/>
          </a:p>
        </p:txBody>
      </p:sp>
    </p:spTree>
    <p:extLst>
      <p:ext uri="{BB962C8B-B14F-4D97-AF65-F5344CB8AC3E}">
        <p14:creationId xmlns:p14="http://schemas.microsoft.com/office/powerpoint/2010/main" val="251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VM (Windows Server basic)</a:t>
            </a:r>
            <a:endParaRPr lang="en-US" dirty="0"/>
          </a:p>
        </p:txBody>
      </p:sp>
      <p:sp>
        <p:nvSpPr>
          <p:cNvPr id="5" name="Text Placeholder 4"/>
          <p:cNvSpPr>
            <a:spLocks noGrp="1"/>
          </p:cNvSpPr>
          <p:nvPr>
            <p:ph type="body" sz="quarter" idx="10"/>
          </p:nvPr>
        </p:nvSpPr>
        <p:spPr>
          <a:xfrm>
            <a:off x="261681" y="1287462"/>
            <a:ext cx="11887199" cy="5656933"/>
          </a:xfrm>
        </p:spPr>
        <p:txBody>
          <a:bodyPr/>
          <a:lstStyle/>
          <a:p>
            <a:r>
              <a:rPr lang="en-US" sz="1400"/>
              <a:t># Create a new Windows Server 2012 R2 Datacenter virtual machine</a:t>
            </a:r>
            <a:br>
              <a:rPr lang="en-US" sz="1400"/>
            </a:br>
            <a:r>
              <a:rPr lang="en-US" sz="1400"/>
              <a:t>$locName="&lt;Azure location of your resource group&gt;"</a:t>
            </a:r>
            <a:br>
              <a:rPr lang="en-US" sz="1400"/>
            </a:br>
            <a:r>
              <a:rPr lang="en-US" sz="1400"/>
              <a:t>$rgName="&lt;resource group name&gt;"</a:t>
            </a:r>
            <a:br>
              <a:rPr lang="en-US" sz="1400"/>
            </a:br>
            <a:r>
              <a:rPr lang="en-US" sz="1400"/>
              <a:t>$saName="&lt;storage account name&gt;"</a:t>
            </a:r>
            <a:br>
              <a:rPr lang="en-US" sz="1400"/>
            </a:br>
            <a:r>
              <a:rPr lang="en-US" sz="1400"/>
              <a:t>$vnetName="&lt;VNet name&gt;"</a:t>
            </a:r>
            <a:br>
              <a:rPr lang="en-US" sz="1400"/>
            </a:br>
            <a:r>
              <a:rPr lang="en-US" sz="1400"/>
              <a:t>$subnetName="&lt;subnet name&gt;"</a:t>
            </a:r>
          </a:p>
          <a:p>
            <a:br>
              <a:rPr lang="en-US" sz="1400"/>
            </a:br>
            <a:r>
              <a:rPr lang="en-US" sz="1400"/>
              <a:t>$vmName="&lt;virtual machine name&gt;"</a:t>
            </a:r>
            <a:br>
              <a:rPr lang="en-US" sz="1400"/>
            </a:br>
            <a:r>
              <a:rPr lang="en-US" sz="1400"/>
              <a:t>$vmSize="&lt;virtual machine size&gt;"</a:t>
            </a:r>
            <a:br>
              <a:rPr lang="en-US" sz="1400"/>
            </a:br>
            <a:br>
              <a:rPr lang="en-US" sz="1400"/>
            </a:br>
            <a:r>
              <a:rPr lang="en-US" sz="1400"/>
              <a:t>$vnet=Get-AzureRMVirtualNetwork -Name $vnetName -ResourceGroupName $rgName</a:t>
            </a:r>
            <a:br>
              <a:rPr lang="en-US" sz="1400"/>
            </a:br>
            <a:r>
              <a:rPr lang="en-US" sz="1400"/>
              <a:t>$subnet=Get-AzureRmVirtualNetworkSubnetConfig -VirtualNetwork $vnetName -Name $subnetName</a:t>
            </a:r>
            <a:br>
              <a:rPr lang="en-US" sz="1400"/>
            </a:br>
            <a:r>
              <a:rPr lang="en-US" sz="1400"/>
              <a:t>$nic=New-AzureRMNetworkInterface -Name ($vmName +"-NIC") -ResourceGroupName $rgName -Location $locName –Subnet $subnet</a:t>
            </a:r>
            <a:br>
              <a:rPr lang="en-US" sz="1400"/>
            </a:br>
            <a:r>
              <a:rPr lang="en-US" sz="1400"/>
              <a:t>$vm=New-AzureRMVMConfig -VMName $vmName -VMSize $vmSize</a:t>
            </a:r>
            <a:br>
              <a:rPr lang="en-US" sz="1400"/>
            </a:br>
            <a:br>
              <a:rPr lang="en-US" sz="1400"/>
            </a:br>
            <a:r>
              <a:rPr lang="en-US" sz="1400"/>
              <a:t>$storageAcc=Get-AzureRMStorageAccount -ResourceGroupName $rgName -Name $saName</a:t>
            </a:r>
            <a:br>
              <a:rPr lang="en-US" sz="1400"/>
            </a:br>
            <a:r>
              <a:rPr lang="en-US" sz="1400"/>
              <a:t>$cred=Get-Credential -Message "Type the name and password of the local administrator account for this virtual machine." </a:t>
            </a:r>
            <a:br>
              <a:rPr lang="en-US" sz="1400"/>
            </a:br>
            <a:r>
              <a:rPr lang="en-US" sz="1400"/>
              <a:t>$vm=Set-AzureRMVMOperatingSystem -VM $vm -Windows -ComputerName $vmName -Credential $cred -ProvisionVMAgent -EnableAutoUpdate</a:t>
            </a:r>
            <a:br>
              <a:rPr lang="en-US" sz="1400"/>
            </a:br>
            <a:r>
              <a:rPr lang="en-US" sz="1400"/>
              <a:t>$vm=Set-AzureRMVMSourceImage -VM $vm -PublisherName MicrosoftWindowsServer -Offer WindowsServer -Skus 2012-R2-Datacenter -Version "latest"</a:t>
            </a:r>
            <a:br>
              <a:rPr lang="en-US" sz="1400"/>
            </a:br>
            <a:r>
              <a:rPr lang="en-US" sz="1400"/>
              <a:t>$vm=Add-AzureRMVMNetworkInterface -VM $vm -Id $nic.Id</a:t>
            </a:r>
            <a:br>
              <a:rPr lang="en-US" sz="1400"/>
            </a:br>
            <a:r>
              <a:rPr lang="en-US" sz="1400"/>
              <a:t>$storageAcc=Get-AzureRMStorageAccount -ResourceGroupName $rgName -Name $saName</a:t>
            </a:r>
            <a:br>
              <a:rPr lang="en-US" sz="1400"/>
            </a:br>
            <a:r>
              <a:rPr lang="en-US" sz="1400"/>
              <a:t>$osDiskUri=$storageAcc.PrimaryEndpoints.Blob.ToString() + "vhds/" + $vmName + "-OSDisk.vhd"</a:t>
            </a:r>
            <a:br>
              <a:rPr lang="en-US" sz="1400"/>
            </a:br>
            <a:r>
              <a:rPr lang="en-US" sz="1400"/>
              <a:t>$vm=Set-AzureRMVMOSDisk -VM $vm -Name "OSDisk" -VhdUri $osDiskUri -CreateOption fromImage</a:t>
            </a:r>
            <a:br>
              <a:rPr lang="en-US" sz="1400"/>
            </a:br>
            <a:r>
              <a:rPr lang="en-US" sz="1400"/>
              <a:t>New-AzureRMVM -ResourceGroupName $rgName -Location $locName -VM $vm</a:t>
            </a:r>
            <a:endParaRPr lang="en-US" sz="1400" dirty="0"/>
          </a:p>
        </p:txBody>
      </p:sp>
    </p:spTree>
    <p:extLst>
      <p:ext uri="{BB962C8B-B14F-4D97-AF65-F5344CB8AC3E}">
        <p14:creationId xmlns:p14="http://schemas.microsoft.com/office/powerpoint/2010/main" val="20058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VM in an availability set</a:t>
            </a:r>
            <a:endParaRPr lang="en-US" dirty="0"/>
          </a:p>
        </p:txBody>
      </p:sp>
      <p:sp>
        <p:nvSpPr>
          <p:cNvPr id="5" name="Text Placeholder 4"/>
          <p:cNvSpPr>
            <a:spLocks noGrp="1"/>
          </p:cNvSpPr>
          <p:nvPr>
            <p:ph type="body" sz="quarter" idx="10"/>
          </p:nvPr>
        </p:nvSpPr>
        <p:spPr>
          <a:xfrm>
            <a:off x="261681" y="1287462"/>
            <a:ext cx="11887199" cy="4505849"/>
          </a:xfrm>
        </p:spPr>
        <p:txBody>
          <a:bodyPr/>
          <a:lstStyle/>
          <a:p>
            <a:r>
              <a:rPr lang="en-US" sz="1200"/>
              <a:t># Create a new Windows Server 2012 R2 Datacenter virtual machine</a:t>
            </a:r>
            <a:br>
              <a:rPr lang="en-US" sz="1200"/>
            </a:br>
            <a:r>
              <a:rPr lang="en-US" sz="1200"/>
              <a:t>$locName="&lt;Azure location of your resource group&gt;"</a:t>
            </a:r>
            <a:br>
              <a:rPr lang="en-US" sz="1200"/>
            </a:br>
            <a:r>
              <a:rPr lang="en-US" sz="1200"/>
              <a:t>$rgName="&lt;resource group name&gt;"</a:t>
            </a:r>
            <a:br>
              <a:rPr lang="en-US" sz="1200"/>
            </a:br>
            <a:r>
              <a:rPr lang="en-US" sz="1200"/>
              <a:t>$saName="&lt;storage account name&gt;"</a:t>
            </a:r>
            <a:br>
              <a:rPr lang="en-US" sz="1200"/>
            </a:br>
            <a:r>
              <a:rPr lang="en-US" sz="1200"/>
              <a:t>$vnetName="&lt;VNet name&gt;"</a:t>
            </a:r>
            <a:br>
              <a:rPr lang="en-US" sz="1200"/>
            </a:br>
            <a:r>
              <a:rPr lang="en-US" sz="1200"/>
              <a:t>$subnetName="&lt;subnet name&gt;"</a:t>
            </a:r>
            <a:br>
              <a:rPr lang="en-US" sz="1200"/>
            </a:br>
            <a:r>
              <a:rPr lang="en-US" sz="1200"/>
              <a:t>$avName="&lt;availability set name&gt;"</a:t>
            </a:r>
            <a:br>
              <a:rPr lang="en-US" sz="1200"/>
            </a:br>
            <a:r>
              <a:rPr lang="en-US" sz="1200"/>
              <a:t>$vmName="&lt;virtual machine name&gt;"</a:t>
            </a:r>
            <a:br>
              <a:rPr lang="en-US" sz="1200"/>
            </a:br>
            <a:r>
              <a:rPr lang="en-US" sz="1200"/>
              <a:t>$vmSize="&lt;virtual machine size&gt;"</a:t>
            </a:r>
            <a:br>
              <a:rPr lang="en-US" sz="1200"/>
            </a:br>
            <a:br>
              <a:rPr lang="en-US" sz="1200"/>
            </a:br>
            <a:r>
              <a:rPr lang="en-US" sz="1200"/>
              <a:t>$vnet=Get-AzureRMVirtualNetwork -Name $vnetName -ResourceGroupName $rgName</a:t>
            </a:r>
            <a:br>
              <a:rPr lang="en-US" sz="1200"/>
            </a:br>
            <a:r>
              <a:rPr lang="en-US" sz="1200"/>
              <a:t>$subnet=Get-AzureRmVirtualNetworkSubnetConfig -VirtualNetwork $vnetName -Name $subnetName</a:t>
            </a:r>
            <a:br>
              <a:rPr lang="en-US" sz="1200"/>
            </a:br>
            <a:r>
              <a:rPr lang="en-US" sz="1200"/>
              <a:t>$nic=New-AzureRMNetworkInterface -Name ($vmName +"-NIC") -ResourceGroupName $rgName -Location $locName –Subnet $subnet</a:t>
            </a:r>
            <a:br>
              <a:rPr lang="en-US" sz="1200"/>
            </a:br>
            <a:r>
              <a:rPr lang="en-US" sz="1200"/>
              <a:t>$avSet=Get-AzureRMAvailabilitySet –Name $avName –ResourceGroupName $rgName </a:t>
            </a:r>
            <a:br>
              <a:rPr lang="en-US" sz="1200"/>
            </a:br>
            <a:r>
              <a:rPr lang="en-US" sz="1200"/>
              <a:t>$vm=New-AzureRMVMConfig -VMName $vmName -VMSize $vmSize -AvailabilitySetId $avset.Id</a:t>
            </a:r>
            <a:br>
              <a:rPr lang="en-US" sz="1200"/>
            </a:br>
            <a:br>
              <a:rPr lang="en-US" sz="1200"/>
            </a:br>
            <a:r>
              <a:rPr lang="en-US" sz="1200"/>
              <a:t>$storageAcc=Get-AzureRMStorageAccount -ResourceGroupName $rgName -Name $saName</a:t>
            </a:r>
            <a:br>
              <a:rPr lang="en-US" sz="1200"/>
            </a:br>
            <a:r>
              <a:rPr lang="en-US" sz="1200"/>
              <a:t>$cred=Get-Credential -Message "Type the name and password of the local administrator account for this virtual machine." </a:t>
            </a:r>
            <a:br>
              <a:rPr lang="en-US" sz="1200"/>
            </a:br>
            <a:r>
              <a:rPr lang="en-US" sz="1200"/>
              <a:t>$vm=Set-AzureRMVMOperatingSystem -VM $vm -Windows -ComputerName $vmName -Credential $cred -ProvisionVMAgent -EnableAutoUpdate</a:t>
            </a:r>
            <a:br>
              <a:rPr lang="en-US" sz="1200"/>
            </a:br>
            <a:r>
              <a:rPr lang="en-US" sz="1200"/>
              <a:t>$vm=Set-AzureRMVMSourceImage -VM $vm -PublisherName MicrosoftWindowsServer -Offer WindowsServer -Skus 2012-R2-Datacenter -Version "latest"</a:t>
            </a:r>
            <a:br>
              <a:rPr lang="en-US" sz="1200"/>
            </a:br>
            <a:r>
              <a:rPr lang="en-US" sz="1200"/>
              <a:t>$vm=Add-AzureRMVMNetworkInterface -VM $vm -Id $nic.Id</a:t>
            </a:r>
            <a:br>
              <a:rPr lang="en-US" sz="1200"/>
            </a:br>
            <a:r>
              <a:rPr lang="en-US" sz="1200"/>
              <a:t>$storageAcc=Get-AzureRMStorageAccount -ResourceGroupName $rgName -Name $saName</a:t>
            </a:r>
            <a:br>
              <a:rPr lang="en-US" sz="1200"/>
            </a:br>
            <a:r>
              <a:rPr lang="en-US" sz="1200"/>
              <a:t>$osDiskUri=$storageAcc.PrimaryEndpoints.Blob.ToString() + "vhds/" + $vmName + "-OSDisk.vhd"</a:t>
            </a:r>
            <a:br>
              <a:rPr lang="en-US" sz="1200"/>
            </a:br>
            <a:r>
              <a:rPr lang="en-US" sz="1200"/>
              <a:t>$vm=Set-AzureRMVMOSDisk -VM $vm -Name "OSDisk" -VhdUri $osDiskUri -CreateOption fromImage</a:t>
            </a:r>
            <a:br>
              <a:rPr lang="en-US" sz="1200"/>
            </a:br>
            <a:r>
              <a:rPr lang="en-US" sz="1200"/>
              <a:t>New-AzureRMVM -ResourceGroupName $rgName -Location $locName -VM $vm</a:t>
            </a:r>
            <a:endParaRPr lang="en-US" sz="1200" dirty="0"/>
          </a:p>
        </p:txBody>
      </p:sp>
      <p:sp>
        <p:nvSpPr>
          <p:cNvPr id="6" name="Rectangle 5"/>
          <p:cNvSpPr/>
          <p:nvPr/>
        </p:nvSpPr>
        <p:spPr bwMode="auto">
          <a:xfrm>
            <a:off x="384842" y="2354262"/>
            <a:ext cx="2861595" cy="172537"/>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384842" y="3507330"/>
            <a:ext cx="6290596" cy="172537"/>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5039263" y="3691467"/>
            <a:ext cx="2474374" cy="186795"/>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7257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VM with a static IP address</a:t>
            </a:r>
            <a:endParaRPr lang="en-US" dirty="0"/>
          </a:p>
        </p:txBody>
      </p:sp>
      <p:sp>
        <p:nvSpPr>
          <p:cNvPr id="5" name="Text Placeholder 4"/>
          <p:cNvSpPr>
            <a:spLocks noGrp="1"/>
          </p:cNvSpPr>
          <p:nvPr>
            <p:ph type="body" sz="quarter" idx="10"/>
          </p:nvPr>
        </p:nvSpPr>
        <p:spPr>
          <a:xfrm>
            <a:off x="261681" y="1287462"/>
            <a:ext cx="11133906" cy="5226046"/>
          </a:xfrm>
        </p:spPr>
        <p:txBody>
          <a:bodyPr/>
          <a:lstStyle/>
          <a:p>
            <a:r>
              <a:rPr lang="en-US" sz="1300"/>
              <a:t># Create a new Windows Server 2012 R2 Datacenter virtual machine with a static IP address</a:t>
            </a:r>
            <a:br>
              <a:rPr lang="en-US" sz="1300"/>
            </a:br>
            <a:r>
              <a:rPr lang="en-US" sz="1300"/>
              <a:t>$locName="&lt;Azure location of your resource group&gt;"</a:t>
            </a:r>
            <a:br>
              <a:rPr lang="en-US" sz="1300"/>
            </a:br>
            <a:r>
              <a:rPr lang="en-US" sz="1300"/>
              <a:t>$rgName="&lt;resource group name&gt;"</a:t>
            </a:r>
            <a:br>
              <a:rPr lang="en-US" sz="1300"/>
            </a:br>
            <a:r>
              <a:rPr lang="en-US" sz="1300"/>
              <a:t>$saName="&lt;storage account name&gt;"</a:t>
            </a:r>
            <a:br>
              <a:rPr lang="en-US" sz="1300"/>
            </a:br>
            <a:r>
              <a:rPr lang="en-US" sz="1300"/>
              <a:t>$vnetName="&lt;VNet name&gt;"</a:t>
            </a:r>
            <a:br>
              <a:rPr lang="en-US" sz="1300"/>
            </a:br>
            <a:r>
              <a:rPr lang="en-US" sz="1300"/>
              <a:t>$subnetName="&lt;subnet name&gt;"</a:t>
            </a:r>
            <a:br>
              <a:rPr lang="en-US" sz="1300"/>
            </a:br>
            <a:r>
              <a:rPr lang="en-US" sz="1300"/>
              <a:t>$avName="&lt;availability set name&gt;"</a:t>
            </a:r>
            <a:br>
              <a:rPr lang="en-US" sz="1300"/>
            </a:br>
            <a:r>
              <a:rPr lang="en-US" sz="1300"/>
              <a:t>$vmName="&lt;virtual machine name&gt;"</a:t>
            </a:r>
            <a:br>
              <a:rPr lang="en-US" sz="1300"/>
            </a:br>
            <a:r>
              <a:rPr lang="en-US" sz="1300"/>
              <a:t>$vmSize="&lt;virtual machine size&gt;"</a:t>
            </a:r>
            <a:br>
              <a:rPr lang="en-US" sz="1300"/>
            </a:br>
            <a:r>
              <a:rPr lang="en-US" sz="1300"/>
              <a:t>$staticIP="&lt;static IP address&gt;"</a:t>
            </a:r>
            <a:br>
              <a:rPr lang="en-US" sz="1300"/>
            </a:br>
            <a:br>
              <a:rPr lang="en-US" sz="1300"/>
            </a:br>
            <a:r>
              <a:rPr lang="en-US" sz="1300"/>
              <a:t>$vnet=Get-AzureRMVirtualNetwork -Name $vnetName -ResourceGroupName $rgName</a:t>
            </a:r>
            <a:br>
              <a:rPr lang="en-US" sz="1300"/>
            </a:br>
            <a:r>
              <a:rPr lang="en-US" sz="1300"/>
              <a:t>$subnet=Get-AzureRmVirtualNetworkSubnetConfig -VirtualNetwork $vnetName -Name $subnetName</a:t>
            </a:r>
            <a:br>
              <a:rPr lang="en-US" sz="1300"/>
            </a:br>
            <a:r>
              <a:rPr lang="en-US" sz="1300"/>
              <a:t>$nic=New-AzureRMNetworkInterface -Name ($vmName +"-NIC") -ResourceGroupName $rgName -Location $locName –Subnet $subnet -PrivateIpAddress $staticIP</a:t>
            </a:r>
            <a:br>
              <a:rPr lang="en-US" sz="1300"/>
            </a:br>
            <a:r>
              <a:rPr lang="en-US" sz="1300"/>
              <a:t>$avSet=Get-AzureRMAvailabilitySet –Name $avName –ResourceGroupName $rgName </a:t>
            </a:r>
            <a:br>
              <a:rPr lang="en-US" sz="1300"/>
            </a:br>
            <a:r>
              <a:rPr lang="en-US" sz="1300"/>
              <a:t>$vm=New-AzureRMVMConfig -VMName $vmName -VMSize $vmSize -AvailabilitySetId $avset.Id</a:t>
            </a:r>
            <a:br>
              <a:rPr lang="en-US" sz="1300"/>
            </a:br>
            <a:br>
              <a:rPr lang="en-US" sz="1300"/>
            </a:br>
            <a:r>
              <a:rPr lang="en-US" sz="1300"/>
              <a:t>$storageAcc=Get-AzureRMStorageAccount -ResourceGroupName $rgName -Name $saName</a:t>
            </a:r>
            <a:br>
              <a:rPr lang="en-US" sz="1300"/>
            </a:br>
            <a:r>
              <a:rPr lang="en-US" sz="1300"/>
              <a:t>$cred=Get-Credential -Message "Type the name and password of the local administrator account for this virtual machine." </a:t>
            </a:r>
            <a:br>
              <a:rPr lang="en-US" sz="1300"/>
            </a:br>
            <a:r>
              <a:rPr lang="en-US" sz="1300"/>
              <a:t>$vm=Set-AzureRMVMOperatingSystem -VM $vm -Windows -ComputerName $vmName -Credential $cred -ProvisionVMAgent -EnableAutoUpdate</a:t>
            </a:r>
            <a:br>
              <a:rPr lang="en-US" sz="1300"/>
            </a:br>
            <a:r>
              <a:rPr lang="en-US" sz="1300"/>
              <a:t>$vm=Set-AzureRMVMSourceImage -VM $vm -PublisherName MicrosoftWindowsServer -Offer WindowsServer -Skus 2012-R2-Datacenter -Version "latest"</a:t>
            </a:r>
            <a:br>
              <a:rPr lang="en-US" sz="1300"/>
            </a:br>
            <a:r>
              <a:rPr lang="en-US" sz="1300"/>
              <a:t>$vm=Add-AzureRMVMNetworkInterface -VM $vm -Id $nic.Id</a:t>
            </a:r>
            <a:br>
              <a:rPr lang="en-US" sz="1300"/>
            </a:br>
            <a:r>
              <a:rPr lang="en-US" sz="1300"/>
              <a:t>$storageAcc=Get-AzureRMStorageAccount -ResourceGroupName $rgName -Name $saName</a:t>
            </a:r>
            <a:br>
              <a:rPr lang="en-US" sz="1300"/>
            </a:br>
            <a:r>
              <a:rPr lang="en-US" sz="1300"/>
              <a:t>$osDiskUri=$storageAcc.PrimaryEndpoints.Blob.ToString() + "vhds/" + $vmName + "-OSDisk.vhd"</a:t>
            </a:r>
            <a:br>
              <a:rPr lang="en-US" sz="1300"/>
            </a:br>
            <a:r>
              <a:rPr lang="en-US" sz="1300"/>
              <a:t>$vm=Set-AzureRMVMOSDisk -VM $vm -Name "OSDisk" -VhdUri $osDiskUri -CreateOption fromImage</a:t>
            </a:r>
            <a:br>
              <a:rPr lang="en-US" sz="1300"/>
            </a:br>
            <a:r>
              <a:rPr lang="en-US" sz="1300"/>
              <a:t>New-AzureRMVM -ResourceGroupName $rgName -Location $locName -VM $vm</a:t>
            </a:r>
            <a:endParaRPr lang="en-US" sz="1300" dirty="0"/>
          </a:p>
        </p:txBody>
      </p:sp>
      <p:sp>
        <p:nvSpPr>
          <p:cNvPr id="6" name="Rectangle 5"/>
          <p:cNvSpPr/>
          <p:nvPr/>
        </p:nvSpPr>
        <p:spPr bwMode="auto">
          <a:xfrm>
            <a:off x="384842" y="2973929"/>
            <a:ext cx="2937795" cy="172537"/>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384842" y="3868194"/>
            <a:ext cx="2556795" cy="172537"/>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105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VM with an extra disk</a:t>
            </a:r>
            <a:endParaRPr lang="en-US" dirty="0"/>
          </a:p>
        </p:txBody>
      </p:sp>
      <p:sp>
        <p:nvSpPr>
          <p:cNvPr id="5" name="Text Placeholder 4"/>
          <p:cNvSpPr>
            <a:spLocks noGrp="1"/>
          </p:cNvSpPr>
          <p:nvPr>
            <p:ph type="body" sz="quarter" idx="10"/>
          </p:nvPr>
        </p:nvSpPr>
        <p:spPr>
          <a:xfrm>
            <a:off x="261681" y="1287462"/>
            <a:ext cx="11887199" cy="5626156"/>
          </a:xfrm>
        </p:spPr>
        <p:txBody>
          <a:bodyPr/>
          <a:lstStyle/>
          <a:p>
            <a:r>
              <a:rPr lang="en-US" sz="1300"/>
              <a:t># Create a new Windows Server 2012 R2 Datacenter virtual machine with a single extra disk</a:t>
            </a:r>
          </a:p>
          <a:p>
            <a:r>
              <a:rPr lang="en-US" sz="1300"/>
              <a:t>$locName="&lt;Azure location of your resource group&gt;"</a:t>
            </a:r>
            <a:br>
              <a:rPr lang="en-US" sz="1300"/>
            </a:br>
            <a:r>
              <a:rPr lang="en-US" sz="1300"/>
              <a:t>$rgName="&lt;resource group name&gt;"</a:t>
            </a:r>
            <a:br>
              <a:rPr lang="en-US" sz="1300"/>
            </a:br>
            <a:r>
              <a:rPr lang="en-US" sz="1300"/>
              <a:t>$saName="&lt;storage account name&gt;"</a:t>
            </a:r>
            <a:br>
              <a:rPr lang="en-US" sz="1300"/>
            </a:br>
            <a:r>
              <a:rPr lang="en-US" sz="1300"/>
              <a:t>$vnetName="&lt;VNet name&gt;"</a:t>
            </a:r>
            <a:br>
              <a:rPr lang="en-US" sz="1300"/>
            </a:br>
            <a:r>
              <a:rPr lang="en-US" sz="1300"/>
              <a:t>$subnetName="&lt;subnet name&gt;"</a:t>
            </a:r>
            <a:br>
              <a:rPr lang="en-US" sz="1300"/>
            </a:br>
            <a:r>
              <a:rPr lang="en-US" sz="1300"/>
              <a:t>$avName="&lt;availability set name&gt;"</a:t>
            </a:r>
            <a:br>
              <a:rPr lang="en-US" sz="1300"/>
            </a:br>
            <a:r>
              <a:rPr lang="en-US" sz="1300"/>
              <a:t>$vmName="&lt;virtual machine name&gt;"</a:t>
            </a:r>
            <a:br>
              <a:rPr lang="en-US" sz="1300"/>
            </a:br>
            <a:r>
              <a:rPr lang="en-US" sz="1300"/>
              <a:t>$vmSize="&lt;virtual machine size&gt;"</a:t>
            </a:r>
            <a:br>
              <a:rPr lang="en-US" sz="1300"/>
            </a:br>
            <a:r>
              <a:rPr lang="en-US" sz="1300"/>
              <a:t>$diskSize=&lt;size of the extra disk in GB&gt;</a:t>
            </a:r>
            <a:br>
              <a:rPr lang="en-US" sz="1300"/>
            </a:br>
            <a:br>
              <a:rPr lang="en-US" sz="1300"/>
            </a:br>
            <a:r>
              <a:rPr lang="en-US" sz="1300"/>
              <a:t>$vnet=Get-AzureRMVirtualNetwork -Name $vnetName -ResourceGroupName $rgName</a:t>
            </a:r>
            <a:br>
              <a:rPr lang="en-US" sz="1300"/>
            </a:br>
            <a:r>
              <a:rPr lang="en-US" sz="1300"/>
              <a:t>$subnet=Get-AzureRmVirtualNetworkSubnetConfig -VirtualNetwork $vnetName -Name $subnetName</a:t>
            </a:r>
            <a:br>
              <a:rPr lang="en-US" sz="1300"/>
            </a:br>
            <a:r>
              <a:rPr lang="en-US" sz="1300"/>
              <a:t>$nic=New-AzureRMNetworkInterface -Name ($vmName +"-NIC") -ResourceGroupName $rgName -Location $locName –Subnet $subnet</a:t>
            </a:r>
            <a:br>
              <a:rPr lang="en-US" sz="1300"/>
            </a:br>
            <a:r>
              <a:rPr lang="en-US" sz="1300"/>
              <a:t>$avSet=Get-AzureRMAvailabilitySet –Name $avName –ResourceGroupName $rgName </a:t>
            </a:r>
            <a:br>
              <a:rPr lang="en-US" sz="1300"/>
            </a:br>
            <a:r>
              <a:rPr lang="en-US" sz="1300"/>
              <a:t>$vm=New-AzureRMVMConfig -VMName $vmName -VMSize $vmSize -AvailabilitySetId $avset.Id</a:t>
            </a:r>
            <a:br>
              <a:rPr lang="en-US" sz="1300"/>
            </a:br>
            <a:br>
              <a:rPr lang="en-US" sz="1300"/>
            </a:br>
            <a:r>
              <a:rPr lang="en-US" sz="1300"/>
              <a:t>$storageAcc=Get-AzureRMStorageAccount -ResourceGroupName $rgName -Name $saName</a:t>
            </a:r>
            <a:br>
              <a:rPr lang="en-US" sz="1300"/>
            </a:br>
            <a:r>
              <a:rPr lang="en-US" sz="1300"/>
              <a:t>$vhdURI=$storageAcc.PrimaryEndpoints.Blob.ToString() + "vhds/" + $vmName + "-ADDSDisk.vhd"</a:t>
            </a:r>
            <a:br>
              <a:rPr lang="en-US" sz="1300"/>
            </a:br>
            <a:r>
              <a:rPr lang="en-US" sz="1300"/>
              <a:t>Add-AzureRMVMDataDisk -VM $vm -Name "ADDSData" -DiskSizeInGB $diskSize -VhdUri $vhdURI  -CreateOption empty</a:t>
            </a:r>
            <a:br>
              <a:rPr lang="en-US" sz="1300"/>
            </a:br>
            <a:br>
              <a:rPr lang="en-US" sz="1300"/>
            </a:br>
            <a:r>
              <a:rPr lang="en-US" sz="1300"/>
              <a:t>$cred=Get-Credential -Message "Type the name and password of the local administrator account for this virtual machine." </a:t>
            </a:r>
            <a:br>
              <a:rPr lang="en-US" sz="1300"/>
            </a:br>
            <a:r>
              <a:rPr lang="en-US" sz="1300"/>
              <a:t>$vm=Set-AzureRMVMOperatingSystem -VM $vm -Windows -ComputerName $vmName -Credential $cred -ProvisionVMAgent -EnableAutoUpdate</a:t>
            </a:r>
            <a:br>
              <a:rPr lang="en-US" sz="1300"/>
            </a:br>
            <a:r>
              <a:rPr lang="en-US" sz="1300"/>
              <a:t>$vm=Set-AzureRMVMSourceImage -VM $vm -PublisherName MicrosoftWindowsServer -Offer WindowsServer -Skus 2012-R2-Datacenter -Version "latest"</a:t>
            </a:r>
            <a:br>
              <a:rPr lang="en-US" sz="1300"/>
            </a:br>
            <a:r>
              <a:rPr lang="en-US" sz="1300"/>
              <a:t>$vm=Add-AzureRMVMNetworkInterface -VM $vm -Id $nic.Id</a:t>
            </a:r>
            <a:br>
              <a:rPr lang="en-US" sz="1300"/>
            </a:br>
            <a:r>
              <a:rPr lang="en-US" sz="1300"/>
              <a:t>$storageAcc=Get-AzureRMStorageAccount -ResourceGroupName $rgName -Name $saName</a:t>
            </a:r>
            <a:br>
              <a:rPr lang="en-US" sz="1300"/>
            </a:br>
            <a:r>
              <a:rPr lang="en-US" sz="1300"/>
              <a:t>$osDiskUri=$storageAcc.PrimaryEndpoints.Blob.ToString() + "vhds/" + $vmName + "-OSDisk.vhd"</a:t>
            </a:r>
            <a:br>
              <a:rPr lang="en-US" sz="1300"/>
            </a:br>
            <a:r>
              <a:rPr lang="en-US" sz="1300"/>
              <a:t>$vm=Set-AzureRMVMOSDisk -VM $vm -Name "OSDisk" -VhdUri $osDiskUri -CreateOption fromImage</a:t>
            </a:r>
            <a:br>
              <a:rPr lang="en-US" sz="1300"/>
            </a:br>
            <a:r>
              <a:rPr lang="en-US" sz="1300"/>
              <a:t>New-AzureRMVM -ResourceGroupName $rgName -Location $locName -VM $vm</a:t>
            </a:r>
            <a:endParaRPr lang="en-US" sz="1300" dirty="0"/>
          </a:p>
        </p:txBody>
      </p:sp>
      <p:sp>
        <p:nvSpPr>
          <p:cNvPr id="8" name="Rectangle 7"/>
          <p:cNvSpPr/>
          <p:nvPr/>
        </p:nvSpPr>
        <p:spPr bwMode="auto">
          <a:xfrm>
            <a:off x="427037" y="3019925"/>
            <a:ext cx="3810000" cy="172537"/>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355086" y="4640262"/>
            <a:ext cx="9977951" cy="381000"/>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4769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Create a new VM as an LB set member </a:t>
            </a:r>
            <a:endParaRPr lang="en-US" dirty="0"/>
          </a:p>
        </p:txBody>
      </p:sp>
      <p:sp>
        <p:nvSpPr>
          <p:cNvPr id="5" name="Text Placeholder 4"/>
          <p:cNvSpPr>
            <a:spLocks noGrp="1"/>
          </p:cNvSpPr>
          <p:nvPr>
            <p:ph type="body" sz="quarter" idx="10"/>
          </p:nvPr>
        </p:nvSpPr>
        <p:spPr>
          <a:xfrm>
            <a:off x="261681" y="1287462"/>
            <a:ext cx="11887199" cy="5347618"/>
          </a:xfrm>
        </p:spPr>
        <p:txBody>
          <a:bodyPr/>
          <a:lstStyle/>
          <a:p>
            <a:r>
              <a:rPr lang="en-US" sz="1100"/>
              <a:t># Create a new Windows Server 2012 R2 Datacenter virtual machine with membership in a load balancer set</a:t>
            </a:r>
            <a:br>
              <a:rPr lang="en-US" sz="1100"/>
            </a:br>
            <a:r>
              <a:rPr lang="en-US" sz="1100"/>
              <a:t>$locName="&lt;Azure location of your resource group&gt;"</a:t>
            </a:r>
            <a:br>
              <a:rPr lang="en-US" sz="1100"/>
            </a:br>
            <a:r>
              <a:rPr lang="en-US" sz="1100"/>
              <a:t>$rgName="&lt;resource group name&gt;"</a:t>
            </a:r>
            <a:br>
              <a:rPr lang="en-US" sz="1100"/>
            </a:br>
            <a:r>
              <a:rPr lang="en-US" sz="1100"/>
              <a:t>$saName="&lt;storage account name&gt;"</a:t>
            </a:r>
            <a:br>
              <a:rPr lang="en-US" sz="1100"/>
            </a:br>
            <a:r>
              <a:rPr lang="en-US" sz="1100"/>
              <a:t>$vnetName="&lt;VNet name&gt;"</a:t>
            </a:r>
            <a:br>
              <a:rPr lang="en-US" sz="1100"/>
            </a:br>
            <a:r>
              <a:rPr lang="en-US" sz="1100"/>
              <a:t>$subnetName="&lt;subnet name&gt;"</a:t>
            </a:r>
            <a:br>
              <a:rPr lang="en-US" sz="1100"/>
            </a:br>
            <a:r>
              <a:rPr lang="en-US" sz="1100"/>
              <a:t>$avName="&lt;availability set name&gt;"</a:t>
            </a:r>
            <a:br>
              <a:rPr lang="en-US" sz="1100"/>
            </a:br>
            <a:r>
              <a:rPr lang="en-US" sz="1100"/>
              <a:t>$vmName="&lt;virtual machine name&gt;"</a:t>
            </a:r>
            <a:br>
              <a:rPr lang="en-US" sz="1100"/>
            </a:br>
            <a:r>
              <a:rPr lang="en-US" sz="1100"/>
              <a:t>$vmSize="&lt;virtual machine size&gt;"</a:t>
            </a:r>
            <a:br>
              <a:rPr lang="en-US" sz="1100"/>
            </a:br>
            <a:r>
              <a:rPr lang="en-US" sz="1100"/>
              <a:t>$lbName="&lt;load balancer instance name&gt;"</a:t>
            </a:r>
          </a:p>
          <a:p>
            <a:r>
              <a:rPr lang="en-US" sz="1100"/>
              <a:t>$bePoolIndex=&lt;index of the backend address pool,starting with 0&gt;</a:t>
            </a:r>
          </a:p>
          <a:p>
            <a:br>
              <a:rPr lang="en-US" sz="1100"/>
            </a:br>
            <a:r>
              <a:rPr lang="en-US" sz="1100"/>
              <a:t>$vnet=Get-AzureRMVirtualNetwork -Name $vnetName -ResourceGroupName $rgName</a:t>
            </a:r>
            <a:br>
              <a:rPr lang="en-US" sz="1100"/>
            </a:br>
            <a:r>
              <a:rPr lang="en-US" sz="1100"/>
              <a:t>$subnet=Get-AzureRmVirtualNetworkSubnetConfig -VirtualNetwork $vnetName -Name $subnetName</a:t>
            </a:r>
          </a:p>
          <a:p>
            <a:r>
              <a:rPr lang="en-US" sz="1100"/>
              <a:t>$lb=Get-AzureRMLoadBalancer -ResourceGroupName $rgName -Name $lbName </a:t>
            </a:r>
          </a:p>
          <a:p>
            <a:br>
              <a:rPr lang="en-US" sz="1100"/>
            </a:br>
            <a:r>
              <a:rPr lang="en-US" sz="1100"/>
              <a:t>$nic=New-AzureRMNetworkInterface -Name ($vmName +"-NIC") -ResourceGroupName $rgName -Location $locName –Subnet $subnet -LoadBalancerBackendAddressPool $lb.BackendAddressPools[$bePoolIndex]</a:t>
            </a:r>
            <a:br>
              <a:rPr lang="en-US" sz="1100"/>
            </a:br>
            <a:r>
              <a:rPr lang="en-US" sz="1100"/>
              <a:t>$avSet=Get-AzureRMAvailabilitySet –Name $avName –ResourceGroupName $rgName </a:t>
            </a:r>
            <a:br>
              <a:rPr lang="en-US" sz="1100"/>
            </a:br>
            <a:r>
              <a:rPr lang="en-US" sz="1100"/>
              <a:t>$vm=New-AzureRMVMConfig -VMName $vmName -VMSize $vmSize -AvailabilitySetId $avset.Id</a:t>
            </a:r>
            <a:br>
              <a:rPr lang="en-US" sz="1100"/>
            </a:br>
            <a:br>
              <a:rPr lang="en-US" sz="1100"/>
            </a:br>
            <a:r>
              <a:rPr lang="en-US" sz="1100"/>
              <a:t>$storageAcc=Get-AzureRMStorageAccount -ResourceGroupName $rgName -Name $saName</a:t>
            </a:r>
            <a:br>
              <a:rPr lang="en-US" sz="1100"/>
            </a:br>
            <a:r>
              <a:rPr lang="en-US" sz="1100"/>
              <a:t>$vhdURI=$storageAcc.PrimaryEndpoints.Blob.ToString() + "vhds/" + $vmName + "-ADDSDisk.vhd"</a:t>
            </a:r>
            <a:br>
              <a:rPr lang="en-US" sz="1100"/>
            </a:br>
            <a:r>
              <a:rPr lang="en-US" sz="1100"/>
              <a:t>Add-AzureRMVMDataDisk -VM $vm -Name "ADDSData" -DiskSizeInGB $diskSize -VhdUri $vhdURI  -CreateOption empty</a:t>
            </a:r>
            <a:br>
              <a:rPr lang="en-US" sz="1100"/>
            </a:br>
            <a:br>
              <a:rPr lang="en-US" sz="1100"/>
            </a:br>
            <a:r>
              <a:rPr lang="en-US" sz="1100"/>
              <a:t>$cred=Get-Credential -Message "Type the name and password of the local administrator account for this virtual machine." </a:t>
            </a:r>
            <a:br>
              <a:rPr lang="en-US" sz="1100"/>
            </a:br>
            <a:r>
              <a:rPr lang="en-US" sz="1100"/>
              <a:t>$vm=Set-AzureRMVMOperatingSystem -VM $vm -Windows -ComputerName $vmName -Credential $cred -ProvisionVMAgent -EnableAutoUpdate</a:t>
            </a:r>
            <a:br>
              <a:rPr lang="en-US" sz="1100"/>
            </a:br>
            <a:r>
              <a:rPr lang="en-US" sz="1100"/>
              <a:t>$vm=Set-AzureRMVMSourceImage -VM $vm -PublisherName MicrosoftWindowsServer -Offer WindowsServer -Skus 2012-R2-Datacenter -Version "latest"</a:t>
            </a:r>
            <a:br>
              <a:rPr lang="en-US" sz="1100"/>
            </a:br>
            <a:r>
              <a:rPr lang="en-US" sz="1100"/>
              <a:t>$vm=Add-AzureRMVMNetworkInterface -VM $vm -Id $nic.Id</a:t>
            </a:r>
            <a:br>
              <a:rPr lang="en-US" sz="1100"/>
            </a:br>
            <a:r>
              <a:rPr lang="en-US" sz="1100"/>
              <a:t>$storageAcc=Get-AzureRMStorageAccount -ResourceGroupName $rgName -Name $saName</a:t>
            </a:r>
            <a:br>
              <a:rPr lang="en-US" sz="1100"/>
            </a:br>
            <a:r>
              <a:rPr lang="en-US" sz="1100"/>
              <a:t>$osDiskUri=$storageAcc.PrimaryEndpoints.Blob.ToString() + "vhds/" + $vmName + "-OSDisk.vhd"</a:t>
            </a:r>
            <a:br>
              <a:rPr lang="en-US" sz="1100"/>
            </a:br>
            <a:r>
              <a:rPr lang="en-US" sz="1100"/>
              <a:t>$vm=Set-AzureRMVMOSDisk -VM $vm -Name "OSDisk" -VhdUri $osDiskUri -CreateOption fromImage</a:t>
            </a:r>
            <a:br>
              <a:rPr lang="en-US" sz="1100"/>
            </a:br>
            <a:r>
              <a:rPr lang="en-US" sz="1100"/>
              <a:t>New-AzureRMVM -ResourceGroupName $rgName -Location $locName -VM $vm</a:t>
            </a:r>
            <a:endParaRPr lang="en-US" sz="1100" dirty="0"/>
          </a:p>
        </p:txBody>
      </p:sp>
      <p:sp>
        <p:nvSpPr>
          <p:cNvPr id="6" name="Rectangle 5"/>
          <p:cNvSpPr/>
          <p:nvPr/>
        </p:nvSpPr>
        <p:spPr bwMode="auto">
          <a:xfrm>
            <a:off x="404895" y="2735262"/>
            <a:ext cx="5127542" cy="381000"/>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9448633" y="3878262"/>
            <a:ext cx="2408404" cy="197393"/>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04895" y="4039414"/>
            <a:ext cx="2841542" cy="197393"/>
          </a:xfrm>
          <a:prstGeom prst="rect">
            <a:avLst/>
          </a:prstGeom>
          <a:solidFill>
            <a:srgbClr val="D83B01">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5169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9058"/>
          </a:xfrm>
        </p:spPr>
        <p:txBody>
          <a:bodyPr/>
          <a:lstStyle/>
          <a:p>
            <a:r>
              <a:rPr lang="en-US"/>
              <a:t>Appendix: Design your naming conventions</a:t>
            </a:r>
            <a:endParaRPr lang="en-US" dirty="0"/>
          </a:p>
        </p:txBody>
      </p:sp>
    </p:spTree>
    <p:extLst>
      <p:ext uri="{BB962C8B-B14F-4D97-AF65-F5344CB8AC3E}">
        <p14:creationId xmlns:p14="http://schemas.microsoft.com/office/powerpoint/2010/main" val="65967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Determine </a:t>
            </a:r>
            <a:r>
              <a:rPr lang="en-US" dirty="0"/>
              <a:t>your naming convention</a:t>
            </a:r>
          </a:p>
        </p:txBody>
      </p:sp>
      <p:sp>
        <p:nvSpPr>
          <p:cNvPr id="6" name="Text Placeholder 5"/>
          <p:cNvSpPr>
            <a:spLocks noGrp="1"/>
          </p:cNvSpPr>
          <p:nvPr>
            <p:ph type="body" sz="quarter" idx="10"/>
          </p:nvPr>
        </p:nvSpPr>
        <p:spPr/>
        <p:txBody>
          <a:bodyPr/>
          <a:lstStyle/>
          <a:p>
            <a:r>
              <a:rPr lang="en-US" dirty="0"/>
              <a:t>All of the Azure infrastructure elements require unique names</a:t>
            </a:r>
          </a:p>
          <a:p>
            <a:r>
              <a:rPr lang="en-US" dirty="0"/>
              <a:t>The scope of uniqueness varies</a:t>
            </a:r>
          </a:p>
        </p:txBody>
      </p:sp>
    </p:spTree>
    <p:extLst>
      <p:ext uri="{BB962C8B-B14F-4D97-AF65-F5344CB8AC3E}">
        <p14:creationId xmlns:p14="http://schemas.microsoft.com/office/powerpoint/2010/main" val="101628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Names for Azure resources</a:t>
            </a:r>
          </a:p>
        </p:txBody>
      </p:sp>
      <p:sp>
        <p:nvSpPr>
          <p:cNvPr id="6" name="Text Placeholder 5"/>
          <p:cNvSpPr>
            <a:spLocks noGrp="1"/>
          </p:cNvSpPr>
          <p:nvPr>
            <p:ph type="body" sz="quarter" idx="10"/>
          </p:nvPr>
        </p:nvSpPr>
        <p:spPr>
          <a:xfrm>
            <a:off x="274638" y="1212850"/>
            <a:ext cx="11887200" cy="5613845"/>
          </a:xfrm>
        </p:spPr>
        <p:txBody>
          <a:bodyPr/>
          <a:lstStyle/>
          <a:p>
            <a:r>
              <a:rPr lang="en-US" dirty="0"/>
              <a:t>Unique to parent location</a:t>
            </a:r>
          </a:p>
          <a:p>
            <a:pPr lvl="1"/>
            <a:r>
              <a:rPr lang="en-US" sz="1600" dirty="0"/>
              <a:t>Resource group (RG)</a:t>
            </a:r>
          </a:p>
          <a:p>
            <a:r>
              <a:rPr lang="en-US" dirty="0"/>
              <a:t>DNS globally unique </a:t>
            </a:r>
          </a:p>
          <a:p>
            <a:pPr lvl="1"/>
            <a:r>
              <a:rPr lang="en-US" sz="1600" dirty="0"/>
              <a:t>Storage account</a:t>
            </a:r>
          </a:p>
          <a:p>
            <a:r>
              <a:rPr lang="en-US" dirty="0"/>
              <a:t>Unique to parent virtual network</a:t>
            </a:r>
          </a:p>
          <a:p>
            <a:pPr lvl="1"/>
            <a:r>
              <a:rPr lang="en-US" sz="1600" dirty="0"/>
              <a:t>Subnet</a:t>
            </a:r>
          </a:p>
          <a:p>
            <a:r>
              <a:rPr lang="en-US" dirty="0"/>
              <a:t>Unique to parent RG</a:t>
            </a:r>
          </a:p>
          <a:p>
            <a:pPr lvl="1"/>
            <a:r>
              <a:rPr lang="en-US" sz="1600" dirty="0"/>
              <a:t>Availability set</a:t>
            </a:r>
          </a:p>
          <a:p>
            <a:pPr lvl="1"/>
            <a:r>
              <a:rPr lang="en-US" sz="1600" dirty="0"/>
              <a:t>Load balanced set</a:t>
            </a:r>
          </a:p>
          <a:p>
            <a:pPr lvl="1"/>
            <a:r>
              <a:rPr lang="en-US" sz="1600" dirty="0"/>
              <a:t>Virtual network</a:t>
            </a:r>
          </a:p>
          <a:p>
            <a:pPr lvl="1"/>
            <a:r>
              <a:rPr lang="en-US" sz="1600" dirty="0"/>
              <a:t>Network security group</a:t>
            </a:r>
          </a:p>
          <a:p>
            <a:pPr lvl="1"/>
            <a:r>
              <a:rPr lang="en-US" sz="1600" dirty="0"/>
              <a:t>Virtual machine</a:t>
            </a:r>
          </a:p>
          <a:p>
            <a:pPr lvl="2"/>
            <a:r>
              <a:rPr lang="en-US" sz="1600" dirty="0"/>
              <a:t>Computer name: 15 bytes for Windows, 255 for Linux</a:t>
            </a:r>
          </a:p>
          <a:p>
            <a:pPr lvl="2"/>
            <a:r>
              <a:rPr lang="en-US" sz="1600" dirty="0"/>
              <a:t>Azure VM name (64 bytes) vs. computer name</a:t>
            </a:r>
          </a:p>
        </p:txBody>
      </p:sp>
    </p:spTree>
    <p:extLst>
      <p:ext uri="{BB962C8B-B14F-4D97-AF65-F5344CB8AC3E}">
        <p14:creationId xmlns:p14="http://schemas.microsoft.com/office/powerpoint/2010/main" val="118804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naming conventions</a:t>
            </a:r>
          </a:p>
        </p:txBody>
      </p:sp>
      <p:sp>
        <p:nvSpPr>
          <p:cNvPr id="4" name="Text Placeholder 3"/>
          <p:cNvSpPr>
            <a:spLocks noGrp="1"/>
          </p:cNvSpPr>
          <p:nvPr>
            <p:ph type="body" sz="quarter" idx="10"/>
          </p:nvPr>
        </p:nvSpPr>
        <p:spPr>
          <a:xfrm>
            <a:off x="274638" y="1212850"/>
            <a:ext cx="11887200" cy="5139869"/>
          </a:xfrm>
        </p:spPr>
        <p:txBody>
          <a:bodyPr/>
          <a:lstStyle/>
          <a:p>
            <a:r>
              <a:rPr lang="en-US" dirty="0"/>
              <a:t>Affixes</a:t>
            </a:r>
          </a:p>
          <a:p>
            <a:pPr lvl="1"/>
            <a:r>
              <a:rPr lang="en-US" dirty="0"/>
              <a:t>The beginning of the name (prefix)</a:t>
            </a:r>
          </a:p>
          <a:p>
            <a:pPr lvl="1"/>
            <a:r>
              <a:rPr lang="en-US" dirty="0"/>
              <a:t>The end of the name (suffix)</a:t>
            </a:r>
          </a:p>
          <a:p>
            <a:r>
              <a:rPr lang="en-US" dirty="0"/>
              <a:t>Constructing names</a:t>
            </a:r>
          </a:p>
          <a:p>
            <a:endParaRPr lang="en-US" dirty="0"/>
          </a:p>
          <a:p>
            <a:endParaRPr lang="en-US" dirty="0"/>
          </a:p>
          <a:p>
            <a:endParaRPr lang="en-US" dirty="0"/>
          </a:p>
          <a:p>
            <a:pPr lvl="1"/>
            <a:endParaRPr lang="en-US" dirty="0"/>
          </a:p>
          <a:p>
            <a:r>
              <a:rPr lang="en-US" dirty="0"/>
              <a:t>Example: dev-usw-vm-sp04</a:t>
            </a:r>
          </a:p>
        </p:txBody>
      </p:sp>
      <p:graphicFrame>
        <p:nvGraphicFramePr>
          <p:cNvPr id="5" name="Table 4"/>
          <p:cNvGraphicFramePr>
            <a:graphicFrameLocks noGrp="1"/>
          </p:cNvGraphicFramePr>
          <p:nvPr>
            <p:extLst/>
          </p:nvPr>
        </p:nvGraphicFramePr>
        <p:xfrm>
          <a:off x="457197" y="3328131"/>
          <a:ext cx="11522077" cy="2225040"/>
        </p:xfrm>
        <a:graphic>
          <a:graphicData uri="http://schemas.openxmlformats.org/drawingml/2006/table">
            <a:tbl>
              <a:tblPr firstRow="1" bandRow="1">
                <a:tableStyleId>{5C22544A-7EE6-4342-B048-85BDC9FD1C3A}</a:tableStyleId>
              </a:tblPr>
              <a:tblGrid>
                <a:gridCol w="4250293">
                  <a:extLst>
                    <a:ext uri="{9D8B030D-6E8A-4147-A177-3AD203B41FA5}">
                      <a16:colId xmlns:a16="http://schemas.microsoft.com/office/drawing/2014/main" val="20000"/>
                    </a:ext>
                  </a:extLst>
                </a:gridCol>
                <a:gridCol w="7271784">
                  <a:extLst>
                    <a:ext uri="{9D8B030D-6E8A-4147-A177-3AD203B41FA5}">
                      <a16:colId xmlns:a16="http://schemas.microsoft.com/office/drawing/2014/main" val="20001"/>
                    </a:ext>
                  </a:extLst>
                </a:gridCol>
              </a:tblGrid>
              <a:tr h="370840">
                <a:tc>
                  <a:txBody>
                    <a:bodyPr/>
                    <a:lstStyle/>
                    <a:p>
                      <a:r>
                        <a:rPr lang="en-US" dirty="0"/>
                        <a:t>Name element</a:t>
                      </a:r>
                    </a:p>
                  </a:txBody>
                  <a:tcPr/>
                </a:tc>
                <a:tc>
                  <a:txBody>
                    <a:bodyPr/>
                    <a:lstStyle/>
                    <a:p>
                      <a:r>
                        <a:rPr lang="en-US" dirty="0"/>
                        <a:t>Examples</a:t>
                      </a:r>
                    </a:p>
                  </a:txBody>
                  <a:tcPr/>
                </a:tc>
                <a:extLst>
                  <a:ext uri="{0D108BD9-81ED-4DB2-BD59-A6C34878D82A}">
                    <a16:rowId xmlns:a16="http://schemas.microsoft.com/office/drawing/2014/main" val="10000"/>
                  </a:ext>
                </a:extLst>
              </a:tr>
              <a:tr h="370840">
                <a:tc>
                  <a:txBody>
                    <a:bodyPr/>
                    <a:lstStyle/>
                    <a:p>
                      <a:r>
                        <a:rPr lang="en-US" dirty="0"/>
                        <a:t>Environment or deployment role</a:t>
                      </a:r>
                    </a:p>
                  </a:txBody>
                  <a:tcPr/>
                </a:tc>
                <a:tc>
                  <a:txBody>
                    <a:bodyPr/>
                    <a:lstStyle/>
                    <a:p>
                      <a:r>
                        <a:rPr lang="en-US" dirty="0"/>
                        <a:t>dev, stg, prd</a:t>
                      </a:r>
                    </a:p>
                  </a:txBody>
                  <a:tcPr/>
                </a:tc>
                <a:extLst>
                  <a:ext uri="{0D108BD9-81ED-4DB2-BD59-A6C34878D82A}">
                    <a16:rowId xmlns:a16="http://schemas.microsoft.com/office/drawing/2014/main" val="10001"/>
                  </a:ext>
                </a:extLst>
              </a:tr>
              <a:tr h="370840">
                <a:tc>
                  <a:txBody>
                    <a:bodyPr/>
                    <a:lstStyle/>
                    <a:p>
                      <a:r>
                        <a:rPr lang="en-US" dirty="0"/>
                        <a:t>Azure location</a:t>
                      </a:r>
                    </a:p>
                  </a:txBody>
                  <a:tcPr/>
                </a:tc>
                <a:tc>
                  <a:txBody>
                    <a:bodyPr/>
                    <a:lstStyle/>
                    <a:p>
                      <a:r>
                        <a:rPr lang="en-US" dirty="0"/>
                        <a:t>usw (West US), </a:t>
                      </a:r>
                      <a:r>
                        <a:rPr lang="en-US"/>
                        <a:t>use (East US 2 </a:t>
                      </a:r>
                      <a:r>
                        <a:rPr lang="en-US" dirty="0"/>
                        <a:t>2)</a:t>
                      </a:r>
                    </a:p>
                  </a:txBody>
                  <a:tcPr/>
                </a:tc>
                <a:extLst>
                  <a:ext uri="{0D108BD9-81ED-4DB2-BD59-A6C34878D82A}">
                    <a16:rowId xmlns:a16="http://schemas.microsoft.com/office/drawing/2014/main" val="10002"/>
                  </a:ext>
                </a:extLst>
              </a:tr>
              <a:tr h="370840">
                <a:tc>
                  <a:txBody>
                    <a:bodyPr/>
                    <a:lstStyle/>
                    <a:p>
                      <a:r>
                        <a:rPr lang="en-US" dirty="0"/>
                        <a:t>Azure component, service, or product</a:t>
                      </a:r>
                    </a:p>
                  </a:txBody>
                  <a:tcPr/>
                </a:tc>
                <a:tc>
                  <a:txBody>
                    <a:bodyPr/>
                    <a:lstStyle/>
                    <a:p>
                      <a:r>
                        <a:rPr lang="en-US" dirty="0"/>
                        <a:t>rg for resource group, </a:t>
                      </a:r>
                      <a:r>
                        <a:rPr lang="en-US"/>
                        <a:t>vnet</a:t>
                      </a:r>
                      <a:r>
                        <a:rPr lang="en-US" dirty="0"/>
                        <a:t> for virtual network, vm for virtual machine</a:t>
                      </a:r>
                    </a:p>
                  </a:txBody>
                  <a:tcPr/>
                </a:tc>
                <a:extLst>
                  <a:ext uri="{0D108BD9-81ED-4DB2-BD59-A6C34878D82A}">
                    <a16:rowId xmlns:a16="http://schemas.microsoft.com/office/drawing/2014/main" val="10003"/>
                  </a:ext>
                </a:extLst>
              </a:tr>
              <a:tr h="370840">
                <a:tc>
                  <a:txBody>
                    <a:bodyPr/>
                    <a:lstStyle/>
                    <a:p>
                      <a:r>
                        <a:rPr lang="en-US" dirty="0"/>
                        <a:t>Role</a:t>
                      </a:r>
                    </a:p>
                  </a:txBody>
                  <a:tcPr/>
                </a:tc>
                <a:tc>
                  <a:txBody>
                    <a:bodyPr/>
                    <a:lstStyle/>
                    <a:p>
                      <a:r>
                        <a:rPr lang="en-US" dirty="0"/>
                        <a:t> sql, ora, sp, iis </a:t>
                      </a:r>
                    </a:p>
                  </a:txBody>
                  <a:tcPr/>
                </a:tc>
                <a:extLst>
                  <a:ext uri="{0D108BD9-81ED-4DB2-BD59-A6C34878D82A}">
                    <a16:rowId xmlns:a16="http://schemas.microsoft.com/office/drawing/2014/main" val="10004"/>
                  </a:ext>
                </a:extLst>
              </a:tr>
              <a:tr h="370840">
                <a:tc>
                  <a:txBody>
                    <a:bodyPr/>
                    <a:lstStyle/>
                    <a:p>
                      <a:r>
                        <a:rPr lang="en-US" dirty="0"/>
                        <a:t>Instance</a:t>
                      </a:r>
                    </a:p>
                  </a:txBody>
                  <a:tcPr/>
                </a:tc>
                <a:tc>
                  <a:txBody>
                    <a:bodyPr/>
                    <a:lstStyle/>
                    <a:p>
                      <a:r>
                        <a:rPr lang="en-US" dirty="0"/>
                        <a:t> 01, 02, 03, etc.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19682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349651111"/>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Key design considerations for the naming convention</a:t>
            </a:r>
          </a:p>
        </p:txBody>
      </p:sp>
      <p:sp>
        <p:nvSpPr>
          <p:cNvPr id="6" name="Text Placeholder 5"/>
          <p:cNvSpPr>
            <a:spLocks noGrp="1"/>
          </p:cNvSpPr>
          <p:nvPr>
            <p:ph type="body" sz="quarter" idx="10"/>
          </p:nvPr>
        </p:nvSpPr>
        <p:spPr>
          <a:xfrm>
            <a:off x="277003" y="1623488"/>
            <a:ext cx="11887200" cy="4647426"/>
          </a:xfrm>
        </p:spPr>
        <p:txBody>
          <a:bodyPr/>
          <a:lstStyle/>
          <a:p>
            <a:r>
              <a:rPr lang="en-US" dirty="0"/>
              <a:t>Is there an existing naming convention for your networking/machines/infrastructure elements? </a:t>
            </a:r>
          </a:p>
          <a:p>
            <a:r>
              <a:rPr lang="en-US" dirty="0"/>
              <a:t>How can this naming convention be extended to include new Azure IaaS elements?</a:t>
            </a:r>
          </a:p>
          <a:p>
            <a:pPr lvl="1"/>
            <a:r>
              <a:rPr lang="en-US" dirty="0"/>
              <a:t>Resource groups, storage accounts, network security groups, availability sets, load balancers, etc.</a:t>
            </a:r>
          </a:p>
          <a:p>
            <a:endParaRPr lang="en-US" dirty="0"/>
          </a:p>
          <a:p>
            <a:r>
              <a:rPr lang="en-US" sz="3600" dirty="0"/>
              <a:t>Resource: </a:t>
            </a:r>
            <a:r>
              <a:rPr lang="en-US" sz="3600" dirty="0">
                <a:hlinkClick r:id="rId3"/>
              </a:rPr>
              <a:t>Recommended naming conventions for Azure resources</a:t>
            </a:r>
            <a:endParaRPr lang="en-US" sz="3600" dirty="0"/>
          </a:p>
        </p:txBody>
      </p:sp>
      <p:grpSp>
        <p:nvGrpSpPr>
          <p:cNvPr id="7" name="Group 6"/>
          <p:cNvGrpSpPr/>
          <p:nvPr/>
        </p:nvGrpSpPr>
        <p:grpSpPr>
          <a:xfrm>
            <a:off x="2484437" y="5630339"/>
            <a:ext cx="4045736" cy="884761"/>
            <a:chOff x="5948736" y="5173662"/>
            <a:chExt cx="4045736" cy="884761"/>
          </a:xfrm>
        </p:grpSpPr>
        <p:pic>
          <p:nvPicPr>
            <p:cNvPr id="13" name="Picture 12"/>
            <p:cNvPicPr>
              <a:picLocks noChangeAspect="1"/>
            </p:cNvPicPr>
            <p:nvPr/>
          </p:nvPicPr>
          <p:blipFill>
            <a:blip r:embed="rId4"/>
            <a:stretch>
              <a:fillRect/>
            </a:stretch>
          </p:blipFill>
          <p:spPr>
            <a:xfrm>
              <a:off x="5948736" y="5173662"/>
              <a:ext cx="780290" cy="780290"/>
            </a:xfrm>
            <a:prstGeom prst="rect">
              <a:avLst/>
            </a:prstGeom>
          </p:spPr>
        </p:pic>
        <p:grpSp>
          <p:nvGrpSpPr>
            <p:cNvPr id="14" name="Group 13"/>
            <p:cNvGrpSpPr/>
            <p:nvPr/>
          </p:nvGrpSpPr>
          <p:grpSpPr>
            <a:xfrm>
              <a:off x="6566784" y="5647289"/>
              <a:ext cx="304800" cy="381000"/>
              <a:chOff x="9494837" y="5703193"/>
              <a:chExt cx="304800" cy="381000"/>
            </a:xfrm>
          </p:grpSpPr>
          <p:sp>
            <p:nvSpPr>
              <p:cNvPr id="15" name="Folded Corner 14"/>
              <p:cNvSpPr/>
              <p:nvPr/>
            </p:nvSpPr>
            <p:spPr bwMode="auto">
              <a:xfrm rot="10800000" flipH="1">
                <a:off x="9494837" y="5703193"/>
                <a:ext cx="304800" cy="381000"/>
              </a:xfrm>
              <a:prstGeom prst="foldedCorner">
                <a:avLst/>
              </a:prstGeom>
              <a:solidFill>
                <a:srgbClr val="FFFFFF"/>
              </a:solidFill>
              <a:ln w="9525" cap="flat" cmpd="sng" algn="ctr">
                <a:solidFill>
                  <a:srgbClr val="0078D7"/>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16" name="Straight Connector 15"/>
              <p:cNvCxnSpPr/>
              <p:nvPr/>
            </p:nvCxnSpPr>
            <p:spPr>
              <a:xfrm>
                <a:off x="9532937" y="5848880"/>
                <a:ext cx="228600" cy="0"/>
              </a:xfrm>
              <a:prstGeom prst="line">
                <a:avLst/>
              </a:prstGeom>
              <a:noFill/>
              <a:ln w="9525" cap="flat" cmpd="sng" algn="ctr">
                <a:solidFill>
                  <a:srgbClr val="0078D7"/>
                </a:solidFill>
                <a:prstDash val="solid"/>
                <a:headEnd type="none"/>
                <a:tailEnd type="none"/>
              </a:ln>
              <a:effectLst/>
            </p:spPr>
          </p:cxnSp>
          <p:cxnSp>
            <p:nvCxnSpPr>
              <p:cNvPr id="18" name="Straight Connector 17"/>
              <p:cNvCxnSpPr/>
              <p:nvPr/>
            </p:nvCxnSpPr>
            <p:spPr>
              <a:xfrm>
                <a:off x="9532937" y="5925080"/>
                <a:ext cx="228600" cy="0"/>
              </a:xfrm>
              <a:prstGeom prst="line">
                <a:avLst/>
              </a:prstGeom>
              <a:noFill/>
              <a:ln w="9525" cap="flat" cmpd="sng" algn="ctr">
                <a:solidFill>
                  <a:srgbClr val="0078D7"/>
                </a:solidFill>
                <a:prstDash val="solid"/>
                <a:headEnd type="none"/>
                <a:tailEnd type="none"/>
              </a:ln>
              <a:effectLst/>
            </p:spPr>
          </p:cxnSp>
          <p:cxnSp>
            <p:nvCxnSpPr>
              <p:cNvPr id="19" name="Straight Connector 18"/>
              <p:cNvCxnSpPr/>
              <p:nvPr/>
            </p:nvCxnSpPr>
            <p:spPr>
              <a:xfrm>
                <a:off x="9532937" y="6001280"/>
                <a:ext cx="228600" cy="0"/>
              </a:xfrm>
              <a:prstGeom prst="line">
                <a:avLst/>
              </a:prstGeom>
              <a:noFill/>
              <a:ln w="9525" cap="flat" cmpd="sng" algn="ctr">
                <a:solidFill>
                  <a:srgbClr val="0078D7"/>
                </a:solidFill>
                <a:prstDash val="solid"/>
                <a:headEnd type="none"/>
                <a:tailEnd type="none"/>
              </a:ln>
              <a:effectLst/>
            </p:spPr>
          </p:cxnSp>
        </p:grpSp>
        <p:pic>
          <p:nvPicPr>
            <p:cNvPr id="5" name="Picture 4"/>
            <p:cNvPicPr>
              <a:picLocks noChangeAspect="1"/>
            </p:cNvPicPr>
            <p:nvPr/>
          </p:nvPicPr>
          <p:blipFill>
            <a:blip r:embed="rId5"/>
            <a:stretch>
              <a:fillRect/>
            </a:stretch>
          </p:blipFill>
          <p:spPr>
            <a:xfrm>
              <a:off x="7014003" y="5527528"/>
              <a:ext cx="2980469" cy="530895"/>
            </a:xfrm>
            <a:prstGeom prst="rect">
              <a:avLst/>
            </a:prstGeom>
          </p:spPr>
        </p:pic>
      </p:grpSp>
    </p:spTree>
    <p:extLst>
      <p:ext uri="{BB962C8B-B14F-4D97-AF65-F5344CB8AC3E}">
        <p14:creationId xmlns:p14="http://schemas.microsoft.com/office/powerpoint/2010/main" val="31184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Results</a:t>
            </a:r>
            <a:endParaRPr lang="en-US" dirty="0"/>
          </a:p>
        </p:txBody>
      </p:sp>
      <p:sp>
        <p:nvSpPr>
          <p:cNvPr id="6" name="Text Placeholder 5"/>
          <p:cNvSpPr>
            <a:spLocks noGrp="1"/>
          </p:cNvSpPr>
          <p:nvPr>
            <p:ph type="body" sz="quarter" idx="10"/>
          </p:nvPr>
        </p:nvSpPr>
        <p:spPr>
          <a:xfrm>
            <a:off x="274638" y="1212850"/>
            <a:ext cx="11887200" cy="4462760"/>
          </a:xfrm>
        </p:spPr>
        <p:txBody>
          <a:bodyPr/>
          <a:lstStyle/>
          <a:p>
            <a:r>
              <a:rPr lang="en-US" dirty="0"/>
              <a:t>Set of rules to define the names of:</a:t>
            </a:r>
          </a:p>
          <a:p>
            <a:pPr lvl="1"/>
            <a:r>
              <a:rPr lang="en-US" dirty="0"/>
              <a:t>Resource groups</a:t>
            </a:r>
          </a:p>
          <a:p>
            <a:pPr lvl="1"/>
            <a:r>
              <a:rPr lang="en-US" dirty="0"/>
              <a:t>Storage accounts</a:t>
            </a:r>
          </a:p>
          <a:p>
            <a:pPr lvl="1"/>
            <a:r>
              <a:rPr lang="en-US" dirty="0"/>
              <a:t>Virtual networks</a:t>
            </a:r>
          </a:p>
          <a:p>
            <a:pPr lvl="1"/>
            <a:r>
              <a:rPr lang="en-US" dirty="0"/>
              <a:t>Subnets</a:t>
            </a:r>
          </a:p>
          <a:p>
            <a:pPr lvl="1"/>
            <a:r>
              <a:rPr lang="en-US" dirty="0"/>
              <a:t>Network security groups</a:t>
            </a:r>
          </a:p>
          <a:p>
            <a:pPr lvl="1"/>
            <a:r>
              <a:rPr lang="en-US" dirty="0"/>
              <a:t>Availability sets</a:t>
            </a:r>
          </a:p>
          <a:p>
            <a:pPr lvl="1"/>
            <a:r>
              <a:rPr lang="en-US" dirty="0"/>
              <a:t>Load balancer instances</a:t>
            </a:r>
          </a:p>
          <a:p>
            <a:pPr lvl="1"/>
            <a:r>
              <a:rPr lang="en-US" dirty="0"/>
              <a:t>Virtual machines</a:t>
            </a:r>
          </a:p>
          <a:p>
            <a:pPr lvl="1"/>
            <a:endParaRPr lang="en-US" dirty="0"/>
          </a:p>
          <a:p>
            <a:r>
              <a:rPr lang="en-US" dirty="0"/>
              <a:t>You only have to do this once</a:t>
            </a:r>
          </a:p>
        </p:txBody>
      </p:sp>
    </p:spTree>
    <p:extLst>
      <p:ext uri="{BB962C8B-B14F-4D97-AF65-F5344CB8AC3E}">
        <p14:creationId xmlns:p14="http://schemas.microsoft.com/office/powerpoint/2010/main" val="9142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033_TR23_BO_CT_Template">
  <a:themeElements>
    <a:clrScheme name="TR23">
      <a:dk1>
        <a:srgbClr val="505050"/>
      </a:dk1>
      <a:lt1>
        <a:srgbClr val="FFFFFF"/>
      </a:lt1>
      <a:dk2>
        <a:srgbClr val="0078D7"/>
      </a:dk2>
      <a:lt2>
        <a:srgbClr val="F8F8F8"/>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3_BO_CT_Template.potx [Read-Only]" id="{1530D5E8-20CA-4CF3-8212-8BA00317751E}" vid="{ACFB5AF2-7E03-452D-A202-569D7361D7E7}"/>
    </a:ext>
  </a:extLst>
</a:theme>
</file>

<file path=ppt/theme/theme2.xml><?xml version="1.0" encoding="utf-8"?>
<a:theme xmlns:a="http://schemas.openxmlformats.org/drawingml/2006/main" name="26_MSVid_Purple">
  <a:themeElements>
    <a:clrScheme name="MSVID Dark final">
      <a:dk1>
        <a:srgbClr val="000000"/>
      </a:dk1>
      <a:lt1>
        <a:srgbClr val="FFFFFF"/>
      </a:lt1>
      <a:dk2>
        <a:srgbClr val="442359"/>
      </a:dk2>
      <a:lt2>
        <a:srgbClr val="F472D0"/>
      </a:lt2>
      <a:accent1>
        <a:srgbClr val="68217A"/>
      </a:accent1>
      <a:accent2>
        <a:srgbClr val="008272"/>
      </a:accent2>
      <a:accent3>
        <a:srgbClr val="0072C6"/>
      </a:accent3>
      <a:accent4>
        <a:srgbClr val="B4009E"/>
      </a:accent4>
      <a:accent5>
        <a:srgbClr val="4668C5"/>
      </a:accent5>
      <a:accent6>
        <a:srgbClr val="9B4F96"/>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Purple" id="{0557BB93-3624-4B1F-A0F4-1C41750B0EB9}" vid="{162A7B65-5C26-4B0E-8EEF-91C1F7504A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TR23_BO_CT_Template</Template>
  <TotalTime>0</TotalTime>
  <Words>12417</Words>
  <Application>Microsoft Office PowerPoint</Application>
  <PresentationFormat>Custom</PresentationFormat>
  <Paragraphs>1263</Paragraphs>
  <Slides>91</Slides>
  <Notes>66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91</vt:i4>
      </vt:variant>
    </vt:vector>
  </HeadingPairs>
  <TitlesOfParts>
    <vt:vector size="101" baseType="lpstr">
      <vt:lpstr>Arial</vt:lpstr>
      <vt:lpstr>Calibri</vt:lpstr>
      <vt:lpstr>Consolas</vt:lpstr>
      <vt:lpstr>Courier New</vt:lpstr>
      <vt:lpstr>Segoe Black</vt:lpstr>
      <vt:lpstr>Segoe UI</vt:lpstr>
      <vt:lpstr>Segoe UI Light</vt:lpstr>
      <vt:lpstr>Wingdings</vt:lpstr>
      <vt:lpstr>5-50033_TR23_BO_CT_Template</vt:lpstr>
      <vt:lpstr>26_MSVid_Purple</vt:lpstr>
      <vt:lpstr>Microsoft Cloud Adoption Advisory Board</vt:lpstr>
      <vt:lpstr>Welcome CAAB Members</vt:lpstr>
      <vt:lpstr>Design and build an LOB application in Azure IaaS  Joe Davies Senior Content Developer</vt:lpstr>
      <vt:lpstr>Agenda</vt:lpstr>
      <vt:lpstr>Definitions and assumptions</vt:lpstr>
      <vt:lpstr>Definitions</vt:lpstr>
      <vt:lpstr>Assumptions</vt:lpstr>
      <vt:lpstr>Approach</vt:lpstr>
      <vt:lpstr>Q&amp;A</vt:lpstr>
      <vt:lpstr>Design process</vt:lpstr>
      <vt:lpstr>Goals of the design process</vt:lpstr>
      <vt:lpstr>Major design steps</vt:lpstr>
      <vt:lpstr>Step 1: Design your resource groups</vt:lpstr>
      <vt:lpstr>Single resource group</vt:lpstr>
      <vt:lpstr>Multiple resource groups: Infra and App</vt:lpstr>
      <vt:lpstr>Multiple resource groups: Per tier and infra</vt:lpstr>
      <vt:lpstr>Multiple resource groups for multiple workloads</vt:lpstr>
      <vt:lpstr>Results of Step 1</vt:lpstr>
      <vt:lpstr>Step 2: Design your connectivity</vt:lpstr>
      <vt:lpstr>Step 2: Design your connectivity (cont.)</vt:lpstr>
      <vt:lpstr>Subnets in an Azure VNet</vt:lpstr>
      <vt:lpstr>Connectivity best practices for LOB apps</vt:lpstr>
      <vt:lpstr>Connectivity best practices for LOB apps (cont.)</vt:lpstr>
      <vt:lpstr>VNet and subnet address space example</vt:lpstr>
      <vt:lpstr>VNet and subnet address space example (cont.)</vt:lpstr>
      <vt:lpstr>Resources for connectivity design </vt:lpstr>
      <vt:lpstr>Results of Step 2</vt:lpstr>
      <vt:lpstr>Step 3: Design your storage</vt:lpstr>
      <vt:lpstr>Storage account constraints</vt:lpstr>
      <vt:lpstr>Results of Step 3</vt:lpstr>
      <vt:lpstr>Step 4: Design your identity tier</vt:lpstr>
      <vt:lpstr>Results of Step 4</vt:lpstr>
      <vt:lpstr>Step 5: Design for security</vt:lpstr>
      <vt:lpstr>Using a jumpbox VM</vt:lpstr>
      <vt:lpstr>Results of Step 5</vt:lpstr>
      <vt:lpstr>Step 6: Design your VMs</vt:lpstr>
      <vt:lpstr>Step 6: Design your VMs (cont.)</vt:lpstr>
      <vt:lpstr>Addressing for VMs</vt:lpstr>
      <vt:lpstr>Results of Step 6</vt:lpstr>
      <vt:lpstr>For each VM</vt:lpstr>
      <vt:lpstr>RECAP: Results of the overall LOB application design process for Azure IaaS</vt:lpstr>
      <vt:lpstr>Q&amp;A</vt:lpstr>
      <vt:lpstr>Design example</vt:lpstr>
      <vt:lpstr>Example LOB app for financial analysis</vt:lpstr>
      <vt:lpstr>Step 1: Resource groups</vt:lpstr>
      <vt:lpstr>Results of design Step 1: Resource groups</vt:lpstr>
      <vt:lpstr>Results of design Step 2: Connectivity</vt:lpstr>
      <vt:lpstr>Results of design Step 2: Connectivity</vt:lpstr>
      <vt:lpstr>Step 3: Disks/space needed for each VM</vt:lpstr>
      <vt:lpstr>Results of Step 3: Storage</vt:lpstr>
      <vt:lpstr>Results of Step 4: Identity</vt:lpstr>
      <vt:lpstr>Results of Step 5: Security</vt:lpstr>
      <vt:lpstr>Step 6: VMs, availability sets, and load balancers</vt:lpstr>
      <vt:lpstr>Results of Step 6</vt:lpstr>
      <vt:lpstr>Example design recap</vt:lpstr>
      <vt:lpstr>Azure environment settings for each VM</vt:lpstr>
      <vt:lpstr>VM-specific settings for each VM</vt:lpstr>
      <vt:lpstr>The complete table for the LOB application</vt:lpstr>
      <vt:lpstr>Q&amp;A</vt:lpstr>
      <vt:lpstr>Build with Azure PowerShell</vt:lpstr>
      <vt:lpstr>Why Azure PowerShell?</vt:lpstr>
      <vt:lpstr>High-level steps to deploy the LOB application</vt:lpstr>
      <vt:lpstr>Example of using PowerShell command blocks</vt:lpstr>
      <vt:lpstr>Example of using PowerShell command blocks</vt:lpstr>
      <vt:lpstr>High-level steps to deploy the LOB application (cont.)</vt:lpstr>
      <vt:lpstr>Creating a VM</vt:lpstr>
      <vt:lpstr>Example of resource group context switch</vt:lpstr>
      <vt:lpstr>PowerShell example</vt:lpstr>
      <vt:lpstr>Q&amp;A </vt:lpstr>
      <vt:lpstr>Appendix: PowerShell command blocks</vt:lpstr>
      <vt:lpstr>Specify the Azure subscription</vt:lpstr>
      <vt:lpstr>Create a new resource group</vt:lpstr>
      <vt:lpstr>Create a new storage account</vt:lpstr>
      <vt:lpstr>Create a new availability set</vt:lpstr>
      <vt:lpstr>Create a new cloud-only VNet</vt:lpstr>
      <vt:lpstr>Create a new cross-premises VNet</vt:lpstr>
      <vt:lpstr>Create VNet gateways and a connection</vt:lpstr>
      <vt:lpstr>Create a new load balancer instance</vt:lpstr>
      <vt:lpstr>Create Network Security Groups</vt:lpstr>
      <vt:lpstr>Create a new VM (generic basic)</vt:lpstr>
      <vt:lpstr>Create a new VM (Windows Server basic)</vt:lpstr>
      <vt:lpstr>Create a new VM in an availability set</vt:lpstr>
      <vt:lpstr>Create a new VM with a static IP address</vt:lpstr>
      <vt:lpstr>Create a new VM with an extra disk</vt:lpstr>
      <vt:lpstr>Create a new VM as an LB set member </vt:lpstr>
      <vt:lpstr>Appendix: Design your naming conventions</vt:lpstr>
      <vt:lpstr>Determine your naming convention</vt:lpstr>
      <vt:lpstr>Names for Azure resources</vt:lpstr>
      <vt:lpstr>Examples of naming conventions</vt:lpstr>
      <vt:lpstr>Key design considerations for the naming convention</vt:lpstr>
      <vt:lpstr>Results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2016-08-02T20:12:32Z</dcterms:created>
  <dcterms:modified xsi:type="dcterms:W3CDTF">2016-12-01T18:07:51Z</dcterms:modified>
  <cp:category/>
</cp:coreProperties>
</file>